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56" r:id="rId2"/>
    <p:sldId id="257" r:id="rId3"/>
    <p:sldId id="258" r:id="rId4"/>
    <p:sldId id="268" r:id="rId5"/>
    <p:sldId id="269" r:id="rId6"/>
    <p:sldId id="275" r:id="rId7"/>
    <p:sldId id="270" r:id="rId8"/>
    <p:sldId id="271" r:id="rId9"/>
    <p:sldId id="273" r:id="rId10"/>
    <p:sldId id="272" r:id="rId11"/>
    <p:sldId id="276" r:id="rId12"/>
    <p:sldId id="277" r:id="rId13"/>
    <p:sldId id="282"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692"/>
    <p:restoredTop sz="94655"/>
  </p:normalViewPr>
  <p:slideViewPr>
    <p:cSldViewPr snapToGrid="0" snapToObjects="1">
      <p:cViewPr varScale="1">
        <p:scale>
          <a:sx n="72" d="100"/>
          <a:sy n="72" d="100"/>
        </p:scale>
        <p:origin x="216" y="6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5AE0A-504B-854F-8B8C-595179679C2F}" type="datetimeFigureOut">
              <a:rPr lang="en-US" smtClean="0"/>
              <a:t>8/31/21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415F3-562C-4945-A57B-6F21FCC004DE}" type="slidenum">
              <a:rPr lang="en-US" smtClean="0"/>
              <a:t>‹#›</a:t>
            </a:fld>
            <a:endParaRPr lang="en-US"/>
          </a:p>
        </p:txBody>
      </p:sp>
    </p:spTree>
    <p:extLst>
      <p:ext uri="{BB962C8B-B14F-4D97-AF65-F5344CB8AC3E}">
        <p14:creationId xmlns:p14="http://schemas.microsoft.com/office/powerpoint/2010/main" val="37367812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8/31/21</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51FC063-5EA9-49AF-AFAF-D68C9E82B23B}"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89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32719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2613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8/31/21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950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C3F878-F5E8-489B-AC8A-64F2A7E22C28}" type="datetimeFigureOut">
              <a:rPr lang="en-US" smtClean="0"/>
              <a:pPr/>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507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8/31/21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810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C3F878-F5E8-489B-AC8A-64F2A7E22C28}" type="datetimeFigureOut">
              <a:rPr lang="en-US" smtClean="0"/>
              <a:pPr/>
              <a:t>8/31/21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293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3F878-F5E8-489B-AC8A-64F2A7E22C28}" type="datetimeFigureOut">
              <a:rPr lang="en-US" smtClean="0"/>
              <a:pPr/>
              <a:t>8/31/21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51920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3F878-F5E8-489B-AC8A-64F2A7E22C28}" type="datetimeFigureOut">
              <a:rPr lang="en-US" smtClean="0"/>
              <a:pPr/>
              <a:t>8/31/21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44943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8/31/21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0952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8/31/21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722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B7C3F878-F5E8-489B-AC8A-64F2A7E22C28}" type="datetimeFigureOut">
              <a:rPr lang="en-US" smtClean="0"/>
              <a:pPr/>
              <a:t>8/31/21</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077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7C3F878-F5E8-489B-AC8A-64F2A7E22C28}" type="datetimeFigureOut">
              <a:rPr lang="en-US" smtClean="0"/>
              <a:pPr/>
              <a:t>8/31/21</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389105372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8959" y="1033343"/>
            <a:ext cx="6646081" cy="2541431"/>
          </a:xfrm>
        </p:spPr>
        <p:txBody>
          <a:bodyPr>
            <a:normAutofit/>
          </a:bodyPr>
          <a:lstStyle/>
          <a:p>
            <a:pPr algn="ctr"/>
            <a:r>
              <a:rPr lang="en-US" dirty="0"/>
              <a:t>Making a statement and proving it </a:t>
            </a:r>
          </a:p>
        </p:txBody>
      </p:sp>
      <p:sp>
        <p:nvSpPr>
          <p:cNvPr id="3" name="Subtitle 2"/>
          <p:cNvSpPr>
            <a:spLocks noGrp="1"/>
          </p:cNvSpPr>
          <p:nvPr>
            <p:ph type="subTitle" idx="1"/>
          </p:nvPr>
        </p:nvSpPr>
        <p:spPr>
          <a:xfrm>
            <a:off x="1762741" y="4114300"/>
            <a:ext cx="5618515" cy="977621"/>
          </a:xfrm>
        </p:spPr>
        <p:txBody>
          <a:bodyPr>
            <a:normAutofit/>
          </a:bodyPr>
          <a:lstStyle/>
          <a:p>
            <a:pPr algn="ctr"/>
            <a:r>
              <a:rPr lang="en-US" sz="3600" dirty="0">
                <a:solidFill>
                  <a:schemeClr val="accent6"/>
                </a:solidFill>
              </a:rPr>
              <a:t>Writer’s Workshop #3</a:t>
            </a:r>
          </a:p>
        </p:txBody>
      </p:sp>
    </p:spTree>
    <p:extLst>
      <p:ext uri="{BB962C8B-B14F-4D97-AF65-F5344CB8AC3E}">
        <p14:creationId xmlns:p14="http://schemas.microsoft.com/office/powerpoint/2010/main" val="3126542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1FF32-B6F2-6B49-B2E5-14B04EA63451}"/>
              </a:ext>
            </a:extLst>
          </p:cNvPr>
          <p:cNvSpPr>
            <a:spLocks noGrp="1"/>
          </p:cNvSpPr>
          <p:nvPr>
            <p:ph type="title"/>
          </p:nvPr>
        </p:nvSpPr>
        <p:spPr>
          <a:xfrm>
            <a:off x="1443491" y="1268976"/>
            <a:ext cx="6571343" cy="632394"/>
          </a:xfrm>
        </p:spPr>
        <p:txBody>
          <a:bodyPr/>
          <a:lstStyle/>
          <a:p>
            <a:r>
              <a:rPr lang="en-US" dirty="0"/>
              <a:t>Examples:</a:t>
            </a:r>
          </a:p>
        </p:txBody>
      </p:sp>
      <p:sp>
        <p:nvSpPr>
          <p:cNvPr id="3" name="Content Placeholder 2">
            <a:extLst>
              <a:ext uri="{FF2B5EF4-FFF2-40B4-BE49-F238E27FC236}">
                <a16:creationId xmlns:a16="http://schemas.microsoft.com/office/drawing/2014/main" id="{5B11AA93-3E15-2641-B422-3E3956B0748E}"/>
              </a:ext>
            </a:extLst>
          </p:cNvPr>
          <p:cNvSpPr>
            <a:spLocks noGrp="1"/>
          </p:cNvSpPr>
          <p:nvPr>
            <p:ph idx="1"/>
          </p:nvPr>
        </p:nvSpPr>
        <p:spPr>
          <a:xfrm>
            <a:off x="614034" y="2032000"/>
            <a:ext cx="7915931" cy="3633360"/>
          </a:xfrm>
        </p:spPr>
        <p:txBody>
          <a:bodyPr>
            <a:normAutofit fontScale="92500"/>
          </a:bodyPr>
          <a:lstStyle/>
          <a:p>
            <a:r>
              <a:rPr lang="en-US" sz="2400" dirty="0"/>
              <a:t>Dropped quote (bad example): Boo Radley scares the children of Maycomb. “Boo was about six-and-a-half feet tall, judging from his tracks; he dined on raw squirrels and any cats he could catch” (Lee 45).</a:t>
            </a:r>
            <a:br>
              <a:rPr lang="en-US" sz="2400" dirty="0"/>
            </a:br>
            <a:endParaRPr lang="en-US" sz="2400" dirty="0"/>
          </a:p>
          <a:p>
            <a:r>
              <a:rPr lang="en-US" sz="2400" dirty="0"/>
              <a:t>Properly integrated quote (good example): The children of Maycomb fear Boo Radley because he “was about six-and-a-half feet tall…[and] dined on raw squirrels” (Lee 45).</a:t>
            </a:r>
          </a:p>
        </p:txBody>
      </p:sp>
    </p:spTree>
    <p:extLst>
      <p:ext uri="{BB962C8B-B14F-4D97-AF65-F5344CB8AC3E}">
        <p14:creationId xmlns:p14="http://schemas.microsoft.com/office/powerpoint/2010/main" val="275055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1FF32-B6F2-6B49-B2E5-14B04EA63451}"/>
              </a:ext>
            </a:extLst>
          </p:cNvPr>
          <p:cNvSpPr>
            <a:spLocks noGrp="1"/>
          </p:cNvSpPr>
          <p:nvPr>
            <p:ph type="title"/>
          </p:nvPr>
        </p:nvSpPr>
        <p:spPr>
          <a:xfrm>
            <a:off x="1443491" y="1268976"/>
            <a:ext cx="6571343" cy="632394"/>
          </a:xfrm>
        </p:spPr>
        <p:txBody>
          <a:bodyPr/>
          <a:lstStyle/>
          <a:p>
            <a:r>
              <a:rPr lang="en-US" dirty="0"/>
              <a:t>Examples:</a:t>
            </a:r>
          </a:p>
        </p:txBody>
      </p:sp>
      <p:sp>
        <p:nvSpPr>
          <p:cNvPr id="3" name="Content Placeholder 2">
            <a:extLst>
              <a:ext uri="{FF2B5EF4-FFF2-40B4-BE49-F238E27FC236}">
                <a16:creationId xmlns:a16="http://schemas.microsoft.com/office/drawing/2014/main" id="{5B11AA93-3E15-2641-B422-3E3956B0748E}"/>
              </a:ext>
            </a:extLst>
          </p:cNvPr>
          <p:cNvSpPr>
            <a:spLocks noGrp="1"/>
          </p:cNvSpPr>
          <p:nvPr>
            <p:ph idx="1"/>
          </p:nvPr>
        </p:nvSpPr>
        <p:spPr>
          <a:xfrm>
            <a:off x="614034" y="2032000"/>
            <a:ext cx="7915931" cy="3930918"/>
          </a:xfrm>
        </p:spPr>
        <p:txBody>
          <a:bodyPr>
            <a:normAutofit lnSpcReduction="10000"/>
          </a:bodyPr>
          <a:lstStyle/>
          <a:p>
            <a:r>
              <a:rPr lang="en-US" sz="2400" dirty="0"/>
              <a:t>“It is nothing but his mere pleasure that keeps you from being this moment swallowed up in an everlasting destruction.” This is what Jonathan says about hell and the sinner’s place there.</a:t>
            </a:r>
          </a:p>
          <a:p>
            <a:r>
              <a:rPr lang="en-US" sz="2400" dirty="0"/>
              <a:t>Fixed: Jonathan Edwards reminds his audience that “it is nothing but his mere pleasure that keeps you from being this moment swallowed up in an everlasting destruction,” warning them that only God keeps them from a fiery hell (83).</a:t>
            </a:r>
          </a:p>
        </p:txBody>
      </p:sp>
    </p:spTree>
    <p:extLst>
      <p:ext uri="{BB962C8B-B14F-4D97-AF65-F5344CB8AC3E}">
        <p14:creationId xmlns:p14="http://schemas.microsoft.com/office/powerpoint/2010/main" val="300252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E8E28-3831-324B-A116-B0D3BA6311C3}"/>
              </a:ext>
            </a:extLst>
          </p:cNvPr>
          <p:cNvSpPr>
            <a:spLocks noGrp="1"/>
          </p:cNvSpPr>
          <p:nvPr>
            <p:ph type="title"/>
          </p:nvPr>
        </p:nvSpPr>
        <p:spPr/>
        <p:txBody>
          <a:bodyPr>
            <a:normAutofit/>
          </a:bodyPr>
          <a:lstStyle/>
          <a:p>
            <a:r>
              <a:rPr lang="en-US" sz="4800" dirty="0"/>
              <a:t>Remember:</a:t>
            </a:r>
          </a:p>
        </p:txBody>
      </p:sp>
      <p:sp>
        <p:nvSpPr>
          <p:cNvPr id="3" name="TextBox 2">
            <a:extLst>
              <a:ext uri="{FF2B5EF4-FFF2-40B4-BE49-F238E27FC236}">
                <a16:creationId xmlns:a16="http://schemas.microsoft.com/office/drawing/2014/main" id="{9D47F581-34DE-E74E-A199-A505D05A20E0}"/>
              </a:ext>
            </a:extLst>
          </p:cNvPr>
          <p:cNvSpPr txBox="1"/>
          <p:nvPr/>
        </p:nvSpPr>
        <p:spPr>
          <a:xfrm>
            <a:off x="218942" y="2240924"/>
            <a:ext cx="8680360"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t>Introduce your quote—tell who is saying it and why</a:t>
            </a:r>
          </a:p>
          <a:p>
            <a:pPr marL="457200" indent="-457200">
              <a:buFont typeface="Arial" panose="020B0604020202020204" pitchFamily="34" charset="0"/>
              <a:buChar char="•"/>
            </a:pPr>
            <a:r>
              <a:rPr lang="en-US" sz="2800" dirty="0"/>
              <a:t>Keep your quote short—only use what is necessary to make your point</a:t>
            </a:r>
          </a:p>
          <a:p>
            <a:pPr marL="457200" indent="-457200">
              <a:buFont typeface="Arial" panose="020B0604020202020204" pitchFamily="34" charset="0"/>
              <a:buChar char="•"/>
            </a:pPr>
            <a:r>
              <a:rPr lang="en-US" sz="2800" dirty="0"/>
              <a:t>Explain what your quote means—how it ties to your TS</a:t>
            </a:r>
          </a:p>
          <a:p>
            <a:pPr marL="457200" indent="-457200">
              <a:buFont typeface="Arial" panose="020B0604020202020204" pitchFamily="34" charset="0"/>
              <a:buChar char="•"/>
            </a:pPr>
            <a:r>
              <a:rPr lang="en-US" sz="2800" dirty="0"/>
              <a:t>Finish with an in-text citation—page number in parenthesis followed by ending punctuation</a:t>
            </a:r>
          </a:p>
        </p:txBody>
      </p:sp>
    </p:spTree>
    <p:extLst>
      <p:ext uri="{BB962C8B-B14F-4D97-AF65-F5344CB8AC3E}">
        <p14:creationId xmlns:p14="http://schemas.microsoft.com/office/powerpoint/2010/main" val="34552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EE163-9AE6-5949-9701-A9ACAD76C8E5}"/>
              </a:ext>
            </a:extLst>
          </p:cNvPr>
          <p:cNvSpPr>
            <a:spLocks noGrp="1"/>
          </p:cNvSpPr>
          <p:nvPr>
            <p:ph type="title"/>
          </p:nvPr>
        </p:nvSpPr>
        <p:spPr/>
        <p:txBody>
          <a:bodyPr/>
          <a:lstStyle/>
          <a:p>
            <a:r>
              <a:rPr lang="en-US" dirty="0"/>
              <a:t>Topic Sentence Practice:</a:t>
            </a:r>
          </a:p>
        </p:txBody>
      </p:sp>
      <p:sp>
        <p:nvSpPr>
          <p:cNvPr id="4" name="TextBox 3">
            <a:extLst>
              <a:ext uri="{FF2B5EF4-FFF2-40B4-BE49-F238E27FC236}">
                <a16:creationId xmlns:a16="http://schemas.microsoft.com/office/drawing/2014/main" id="{B38B297B-014A-2946-A3FC-22083C56E721}"/>
              </a:ext>
            </a:extLst>
          </p:cNvPr>
          <p:cNvSpPr txBox="1"/>
          <p:nvPr/>
        </p:nvSpPr>
        <p:spPr>
          <a:xfrm>
            <a:off x="1346461" y="2093843"/>
            <a:ext cx="6451077"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t>In Jonathan Edwards’ sermon “Sinners in the Hands of an Angry God,” he focuses mainly on of the fires of hell, causing people to be afraid of God.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Though Jonathan Edwards focuses mainly on the fires of hell in his sermon “Sinners in the Hands of an Angry God,” his method is effective because people need to hear what awaits the sinner</a:t>
            </a:r>
            <a:r>
              <a:rPr lang="en-US" dirty="0"/>
              <a:t>.</a:t>
            </a:r>
          </a:p>
        </p:txBody>
      </p:sp>
    </p:spTree>
    <p:extLst>
      <p:ext uri="{BB962C8B-B14F-4D97-AF65-F5344CB8AC3E}">
        <p14:creationId xmlns:p14="http://schemas.microsoft.com/office/powerpoint/2010/main" val="79013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A33AD-F80C-AE41-8F63-5E5F6128FAB2}"/>
              </a:ext>
            </a:extLst>
          </p:cNvPr>
          <p:cNvSpPr>
            <a:spLocks noGrp="1"/>
          </p:cNvSpPr>
          <p:nvPr>
            <p:ph type="title"/>
          </p:nvPr>
        </p:nvSpPr>
        <p:spPr/>
        <p:txBody>
          <a:bodyPr/>
          <a:lstStyle/>
          <a:p>
            <a:r>
              <a:rPr lang="en-US" dirty="0"/>
              <a:t>After Topic Sentence:</a:t>
            </a:r>
          </a:p>
        </p:txBody>
      </p:sp>
      <p:sp>
        <p:nvSpPr>
          <p:cNvPr id="3" name="TextBox 2">
            <a:extLst>
              <a:ext uri="{FF2B5EF4-FFF2-40B4-BE49-F238E27FC236}">
                <a16:creationId xmlns:a16="http://schemas.microsoft.com/office/drawing/2014/main" id="{AF14536D-0B5E-0141-A91B-FE8A391E150C}"/>
              </a:ext>
            </a:extLst>
          </p:cNvPr>
          <p:cNvSpPr txBox="1"/>
          <p:nvPr/>
        </p:nvSpPr>
        <p:spPr>
          <a:xfrm>
            <a:off x="1346461" y="1785945"/>
            <a:ext cx="6451077"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t>Use quotes to prove the statement you have made in your TS.</a:t>
            </a:r>
          </a:p>
          <a:p>
            <a:pPr marL="342900" indent="-342900">
              <a:buFont typeface="Arial" panose="020B0604020202020204" pitchFamily="34" charset="0"/>
              <a:buChar char="•"/>
            </a:pPr>
            <a:r>
              <a:rPr lang="en-US" sz="2400" dirty="0"/>
              <a:t>Remember the “Quote sandwich:” Introduce, quote, explain, cite.</a:t>
            </a:r>
          </a:p>
          <a:p>
            <a:pPr marL="342900" indent="-342900">
              <a:buFont typeface="Arial" panose="020B0604020202020204" pitchFamily="34" charset="0"/>
              <a:buChar char="•"/>
            </a:pPr>
            <a:r>
              <a:rPr lang="en-US" sz="2400" dirty="0"/>
              <a:t>Alternate “sandwich:” Introduce, quote, cite. Then explain.</a:t>
            </a:r>
          </a:p>
          <a:p>
            <a:pPr marL="342900" indent="-342900">
              <a:buFont typeface="Arial" panose="020B0604020202020204" pitchFamily="34" charset="0"/>
              <a:buChar char="•"/>
            </a:pPr>
            <a:r>
              <a:rPr lang="en-US" sz="2400" dirty="0"/>
              <a:t>Use JE’s words to prove your point, then explain how they prove it.</a:t>
            </a:r>
          </a:p>
          <a:p>
            <a:pPr marL="342900" indent="-342900">
              <a:buFont typeface="Arial" panose="020B0604020202020204" pitchFamily="34" charset="0"/>
              <a:buChar char="•"/>
            </a:pPr>
            <a:r>
              <a:rPr lang="en-US" sz="2400" dirty="0"/>
              <a:t>Use a Bible quote to prove your point, then explain (remember to cite!)</a:t>
            </a:r>
          </a:p>
          <a:p>
            <a:pPr marL="342900" indent="-342900">
              <a:buFont typeface="Arial" panose="020B0604020202020204" pitchFamily="34" charset="0"/>
              <a:buChar char="•"/>
            </a:pPr>
            <a:r>
              <a:rPr lang="en-US" sz="2400" dirty="0"/>
              <a:t>Finish with a concluding sentence.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51477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03" y="616858"/>
            <a:ext cx="7896836" cy="536082"/>
          </a:xfrm>
        </p:spPr>
        <p:txBody>
          <a:bodyPr>
            <a:normAutofit fontScale="90000"/>
          </a:bodyPr>
          <a:lstStyle/>
          <a:p>
            <a:r>
              <a:rPr lang="en-US" dirty="0"/>
              <a:t>Making a statement—a Thesis statement</a:t>
            </a:r>
            <a:br>
              <a:rPr lang="en-US" dirty="0"/>
            </a:br>
            <a:endParaRPr lang="en-US" dirty="0"/>
          </a:p>
        </p:txBody>
      </p:sp>
      <p:sp>
        <p:nvSpPr>
          <p:cNvPr id="3" name="Content Placeholder 2"/>
          <p:cNvSpPr>
            <a:spLocks noGrp="1"/>
          </p:cNvSpPr>
          <p:nvPr>
            <p:ph idx="1"/>
          </p:nvPr>
        </p:nvSpPr>
        <p:spPr>
          <a:xfrm>
            <a:off x="1443491" y="2015733"/>
            <a:ext cx="6571343" cy="3450613"/>
          </a:xfrm>
        </p:spPr>
        <p:txBody>
          <a:bodyPr>
            <a:normAutofit fontScale="85000" lnSpcReduction="10000"/>
          </a:bodyPr>
          <a:lstStyle/>
          <a:p>
            <a:r>
              <a:rPr lang="en-US" sz="2800" dirty="0"/>
              <a:t>Is a one-sentence summary of your argument.</a:t>
            </a:r>
          </a:p>
          <a:p>
            <a:r>
              <a:rPr lang="en-US" sz="2800" dirty="0"/>
              <a:t>Presents a defendable argument (which means someone could disagree!)</a:t>
            </a:r>
          </a:p>
          <a:p>
            <a:r>
              <a:rPr lang="en-US" sz="2800" dirty="0"/>
              <a:t>Must be with supported from the text or outside research.</a:t>
            </a:r>
          </a:p>
          <a:p>
            <a:r>
              <a:rPr lang="en-US" sz="2800" dirty="0"/>
              <a:t>Clearly addresses all parts of the essay prompt.</a:t>
            </a:r>
          </a:p>
        </p:txBody>
      </p:sp>
      <p:sp>
        <p:nvSpPr>
          <p:cNvPr id="6" name="TextBox 5">
            <a:extLst>
              <a:ext uri="{FF2B5EF4-FFF2-40B4-BE49-F238E27FC236}">
                <a16:creationId xmlns:a16="http://schemas.microsoft.com/office/drawing/2014/main" id="{D2AFD0DE-199D-B749-B5FE-B274ECBE30DD}"/>
              </a:ext>
            </a:extLst>
          </p:cNvPr>
          <p:cNvSpPr txBox="1"/>
          <p:nvPr/>
        </p:nvSpPr>
        <p:spPr>
          <a:xfrm>
            <a:off x="1443491" y="1391654"/>
            <a:ext cx="3140765" cy="461665"/>
          </a:xfrm>
          <a:prstGeom prst="rect">
            <a:avLst/>
          </a:prstGeom>
          <a:noFill/>
        </p:spPr>
        <p:txBody>
          <a:bodyPr wrap="square" rtlCol="0">
            <a:spAutoFit/>
          </a:bodyPr>
          <a:lstStyle/>
          <a:p>
            <a:r>
              <a:rPr lang="en-US" sz="2400" dirty="0"/>
              <a:t>A Thesis Statement: </a:t>
            </a:r>
          </a:p>
        </p:txBody>
      </p:sp>
    </p:spTree>
    <p:extLst>
      <p:ext uri="{BB962C8B-B14F-4D97-AF65-F5344CB8AC3E}">
        <p14:creationId xmlns:p14="http://schemas.microsoft.com/office/powerpoint/2010/main" val="384670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846" y="737437"/>
            <a:ext cx="7308515" cy="808020"/>
          </a:xfrm>
        </p:spPr>
        <p:txBody>
          <a:bodyPr>
            <a:normAutofit/>
          </a:bodyPr>
          <a:lstStyle/>
          <a:p>
            <a:pPr algn="ctr"/>
            <a:r>
              <a:rPr lang="en-US" sz="2800" dirty="0"/>
              <a:t>Questions to ask about your thesis:</a:t>
            </a:r>
          </a:p>
        </p:txBody>
      </p:sp>
      <p:sp>
        <p:nvSpPr>
          <p:cNvPr id="3" name="Content Placeholder 2"/>
          <p:cNvSpPr>
            <a:spLocks noGrp="1"/>
          </p:cNvSpPr>
          <p:nvPr>
            <p:ph idx="1"/>
          </p:nvPr>
        </p:nvSpPr>
        <p:spPr>
          <a:xfrm>
            <a:off x="935846" y="2009655"/>
            <a:ext cx="7308515" cy="4013775"/>
          </a:xfrm>
        </p:spPr>
        <p:txBody>
          <a:bodyPr>
            <a:normAutofit fontScale="92500" lnSpcReduction="20000"/>
          </a:bodyPr>
          <a:lstStyle/>
          <a:p>
            <a:pPr lvl="0"/>
            <a:r>
              <a:rPr lang="en-US" sz="2400" dirty="0"/>
              <a:t>Have I said something </a:t>
            </a:r>
            <a:r>
              <a:rPr lang="en-US" sz="2400" u="sng" dirty="0"/>
              <a:t>specific</a:t>
            </a:r>
            <a:r>
              <a:rPr lang="en-US" sz="2400" dirty="0"/>
              <a:t> and </a:t>
            </a:r>
            <a:r>
              <a:rPr lang="en-US" sz="2400" u="sng" dirty="0"/>
              <a:t>meaningful</a:t>
            </a:r>
            <a:r>
              <a:rPr lang="en-US" sz="2400" dirty="0"/>
              <a:t>? </a:t>
            </a:r>
          </a:p>
          <a:p>
            <a:r>
              <a:rPr lang="en-US" sz="2400" dirty="0"/>
              <a:t>Is it </a:t>
            </a:r>
            <a:r>
              <a:rPr lang="en-US" sz="2400" u="sng" dirty="0"/>
              <a:t>specific</a:t>
            </a:r>
            <a:r>
              <a:rPr lang="en-US" sz="2400" dirty="0"/>
              <a:t> enough to write about in the required number of pages? Or would someone have to write a book (or a set of encyclopedias) to fully support my thesis?</a:t>
            </a:r>
          </a:p>
          <a:p>
            <a:pPr lvl="0"/>
            <a:r>
              <a:rPr lang="en-US" sz="2400" dirty="0"/>
              <a:t>Have I said something </a:t>
            </a:r>
            <a:r>
              <a:rPr lang="en-US" sz="2400" u="sng" dirty="0"/>
              <a:t>arguable</a:t>
            </a:r>
            <a:r>
              <a:rPr lang="en-US" sz="2400" dirty="0"/>
              <a:t>? What’s the point if everyone will agree with you or if everyone already knows this?</a:t>
            </a:r>
          </a:p>
          <a:p>
            <a:pPr lvl="0"/>
            <a:r>
              <a:rPr lang="en-US" sz="2400" dirty="0"/>
              <a:t>Can I </a:t>
            </a:r>
            <a:r>
              <a:rPr lang="en-US" sz="2400" u="sng" dirty="0"/>
              <a:t>support</a:t>
            </a:r>
            <a:r>
              <a:rPr lang="en-US" sz="2400" dirty="0"/>
              <a:t> my thesis? Can I think of specific examples and evidence? Does every point I bring up support my thesis or do I need to revise my thesis statement?</a:t>
            </a:r>
          </a:p>
        </p:txBody>
      </p:sp>
    </p:spTree>
    <p:extLst>
      <p:ext uri="{BB962C8B-B14F-4D97-AF65-F5344CB8AC3E}">
        <p14:creationId xmlns:p14="http://schemas.microsoft.com/office/powerpoint/2010/main" val="226180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0417" y="1139911"/>
            <a:ext cx="7458244" cy="1056319"/>
          </a:xfrm>
        </p:spPr>
        <p:txBody>
          <a:bodyPr>
            <a:normAutofit/>
          </a:bodyPr>
          <a:lstStyle/>
          <a:p>
            <a:r>
              <a:rPr lang="en-US" dirty="0"/>
              <a:t>Thesis Statement vs. Topic Sentence</a:t>
            </a:r>
          </a:p>
        </p:txBody>
      </p:sp>
      <p:sp>
        <p:nvSpPr>
          <p:cNvPr id="3" name="Text Placeholder 2">
            <a:extLst>
              <a:ext uri="{FF2B5EF4-FFF2-40B4-BE49-F238E27FC236}">
                <a16:creationId xmlns:a16="http://schemas.microsoft.com/office/drawing/2014/main" id="{2E5C4758-F487-D946-93DB-04A60FE69F00}"/>
              </a:ext>
            </a:extLst>
          </p:cNvPr>
          <p:cNvSpPr>
            <a:spLocks noGrp="1"/>
          </p:cNvSpPr>
          <p:nvPr>
            <p:ph type="body" idx="1"/>
          </p:nvPr>
        </p:nvSpPr>
        <p:spPr/>
        <p:txBody>
          <a:bodyPr/>
          <a:lstStyle/>
          <a:p>
            <a:r>
              <a:rPr lang="en-US" dirty="0"/>
              <a:t>Thesis Statement</a:t>
            </a:r>
          </a:p>
        </p:txBody>
      </p:sp>
      <p:sp>
        <p:nvSpPr>
          <p:cNvPr id="5" name="Content Placeholder 4"/>
          <p:cNvSpPr>
            <a:spLocks noGrp="1"/>
          </p:cNvSpPr>
          <p:nvPr>
            <p:ph sz="half" idx="2"/>
          </p:nvPr>
        </p:nvSpPr>
        <p:spPr/>
        <p:txBody>
          <a:bodyPr>
            <a:normAutofit fontScale="62500" lnSpcReduction="20000"/>
          </a:bodyPr>
          <a:lstStyle/>
          <a:p>
            <a:pPr>
              <a:lnSpc>
                <a:spcPct val="150000"/>
              </a:lnSpc>
            </a:pPr>
            <a:r>
              <a:rPr lang="en-US" dirty="0"/>
              <a:t>Single sentence which defines the purpose of the essay</a:t>
            </a:r>
          </a:p>
          <a:p>
            <a:pPr>
              <a:lnSpc>
                <a:spcPct val="150000"/>
              </a:lnSpc>
            </a:pPr>
            <a:r>
              <a:rPr lang="en-US" dirty="0"/>
              <a:t>Usually the last sentence of the introductory paragraph.</a:t>
            </a:r>
          </a:p>
          <a:p>
            <a:pPr>
              <a:lnSpc>
                <a:spcPct val="150000"/>
              </a:lnSpc>
            </a:pPr>
            <a:r>
              <a:rPr lang="en-US" dirty="0"/>
              <a:t>Should not be a question, direct quote, or fact.</a:t>
            </a:r>
          </a:p>
          <a:p>
            <a:pPr>
              <a:lnSpc>
                <a:spcPct val="150000"/>
              </a:lnSpc>
            </a:pPr>
            <a:r>
              <a:rPr lang="en-US" dirty="0"/>
              <a:t>Supported by textual evidence</a:t>
            </a:r>
          </a:p>
        </p:txBody>
      </p:sp>
      <p:sp>
        <p:nvSpPr>
          <p:cNvPr id="6" name="Text Placeholder 5">
            <a:extLst>
              <a:ext uri="{FF2B5EF4-FFF2-40B4-BE49-F238E27FC236}">
                <a16:creationId xmlns:a16="http://schemas.microsoft.com/office/drawing/2014/main" id="{7985C905-E997-9645-B00F-A21FCB71A880}"/>
              </a:ext>
            </a:extLst>
          </p:cNvPr>
          <p:cNvSpPr>
            <a:spLocks noGrp="1"/>
          </p:cNvSpPr>
          <p:nvPr>
            <p:ph type="body" sz="quarter" idx="3"/>
          </p:nvPr>
        </p:nvSpPr>
        <p:spPr/>
        <p:txBody>
          <a:bodyPr/>
          <a:lstStyle/>
          <a:p>
            <a:r>
              <a:rPr lang="en-US" dirty="0"/>
              <a:t>Topic Sentence</a:t>
            </a:r>
          </a:p>
        </p:txBody>
      </p:sp>
      <p:sp>
        <p:nvSpPr>
          <p:cNvPr id="7" name="Content Placeholder 6">
            <a:extLst>
              <a:ext uri="{FF2B5EF4-FFF2-40B4-BE49-F238E27FC236}">
                <a16:creationId xmlns:a16="http://schemas.microsoft.com/office/drawing/2014/main" id="{5E51FC00-4BF6-944A-AB90-FD7E0ED65348}"/>
              </a:ext>
            </a:extLst>
          </p:cNvPr>
          <p:cNvSpPr>
            <a:spLocks noGrp="1"/>
          </p:cNvSpPr>
          <p:nvPr>
            <p:ph sz="quarter" idx="4"/>
          </p:nvPr>
        </p:nvSpPr>
        <p:spPr/>
        <p:txBody>
          <a:bodyPr>
            <a:normAutofit fontScale="62500" lnSpcReduction="20000"/>
          </a:bodyPr>
          <a:lstStyle/>
          <a:p>
            <a:pPr>
              <a:lnSpc>
                <a:spcPct val="150000"/>
              </a:lnSpc>
            </a:pPr>
            <a:r>
              <a:rPr lang="en-US" dirty="0"/>
              <a:t>Single sentence which directly supports the thesis (or answers the prompt)</a:t>
            </a:r>
          </a:p>
          <a:p>
            <a:pPr>
              <a:lnSpc>
                <a:spcPct val="150000"/>
              </a:lnSpc>
            </a:pPr>
            <a:r>
              <a:rPr lang="en-US" dirty="0"/>
              <a:t>Usually the first sentence of each body paragraph.</a:t>
            </a:r>
          </a:p>
          <a:p>
            <a:pPr>
              <a:lnSpc>
                <a:spcPct val="150000"/>
              </a:lnSpc>
            </a:pPr>
            <a:r>
              <a:rPr lang="en-US" dirty="0"/>
              <a:t>Should not be a question, direct quote, or fact.</a:t>
            </a:r>
          </a:p>
          <a:p>
            <a:pPr>
              <a:lnSpc>
                <a:spcPct val="150000"/>
              </a:lnSpc>
            </a:pPr>
            <a:r>
              <a:rPr lang="en-US" dirty="0"/>
              <a:t>Supported by textual evidence</a:t>
            </a:r>
          </a:p>
          <a:p>
            <a:endParaRPr lang="en-US" dirty="0"/>
          </a:p>
        </p:txBody>
      </p:sp>
    </p:spTree>
    <p:extLst>
      <p:ext uri="{BB962C8B-B14F-4D97-AF65-F5344CB8AC3E}">
        <p14:creationId xmlns:p14="http://schemas.microsoft.com/office/powerpoint/2010/main" val="78444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117C-36EE-FA4E-8A85-1A4790DD03DB}"/>
              </a:ext>
            </a:extLst>
          </p:cNvPr>
          <p:cNvSpPr>
            <a:spLocks noGrp="1"/>
          </p:cNvSpPr>
          <p:nvPr>
            <p:ph type="ctrTitle"/>
          </p:nvPr>
        </p:nvSpPr>
        <p:spPr>
          <a:xfrm>
            <a:off x="2279577" y="785364"/>
            <a:ext cx="5618515" cy="2541431"/>
          </a:xfrm>
        </p:spPr>
        <p:txBody>
          <a:bodyPr/>
          <a:lstStyle/>
          <a:p>
            <a:pPr algn="ctr"/>
            <a:r>
              <a:rPr lang="en-US" sz="7200" dirty="0"/>
              <a:t>Proving it: </a:t>
            </a:r>
            <a:r>
              <a:rPr lang="en-US" sz="4400" dirty="0"/>
              <a:t>Quote Integration</a:t>
            </a:r>
          </a:p>
        </p:txBody>
      </p:sp>
      <p:sp>
        <p:nvSpPr>
          <p:cNvPr id="3" name="Subtitle 2">
            <a:extLst>
              <a:ext uri="{FF2B5EF4-FFF2-40B4-BE49-F238E27FC236}">
                <a16:creationId xmlns:a16="http://schemas.microsoft.com/office/drawing/2014/main" id="{04219A0B-FEEA-F542-950D-57A8170D915D}"/>
              </a:ext>
            </a:extLst>
          </p:cNvPr>
          <p:cNvSpPr>
            <a:spLocks noGrp="1"/>
          </p:cNvSpPr>
          <p:nvPr>
            <p:ph type="subTitle" idx="1"/>
          </p:nvPr>
        </p:nvSpPr>
        <p:spPr>
          <a:xfrm>
            <a:off x="2396319" y="3531205"/>
            <a:ext cx="5618515" cy="1160065"/>
          </a:xfrm>
        </p:spPr>
        <p:txBody>
          <a:bodyPr>
            <a:noAutofit/>
          </a:bodyPr>
          <a:lstStyle/>
          <a:p>
            <a:pPr algn="ctr"/>
            <a:r>
              <a:rPr lang="en-US" sz="2800" dirty="0"/>
              <a:t>How to properly integrate quotes into an essay</a:t>
            </a:r>
          </a:p>
        </p:txBody>
      </p:sp>
    </p:spTree>
    <p:extLst>
      <p:ext uri="{BB962C8B-B14F-4D97-AF65-F5344CB8AC3E}">
        <p14:creationId xmlns:p14="http://schemas.microsoft.com/office/powerpoint/2010/main" val="573712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516F-C44C-5049-B8FD-E7F2A948A5F6}"/>
              </a:ext>
            </a:extLst>
          </p:cNvPr>
          <p:cNvSpPr>
            <a:spLocks noGrp="1"/>
          </p:cNvSpPr>
          <p:nvPr>
            <p:ph type="title"/>
          </p:nvPr>
        </p:nvSpPr>
        <p:spPr>
          <a:xfrm>
            <a:off x="1443491" y="1254464"/>
            <a:ext cx="6571343" cy="664970"/>
          </a:xfrm>
        </p:spPr>
        <p:txBody>
          <a:bodyPr/>
          <a:lstStyle/>
          <a:p>
            <a:r>
              <a:rPr lang="en-US" dirty="0"/>
              <a:t>The importance of quotes:</a:t>
            </a:r>
          </a:p>
        </p:txBody>
      </p:sp>
      <p:sp>
        <p:nvSpPr>
          <p:cNvPr id="3" name="Content Placeholder 2">
            <a:extLst>
              <a:ext uri="{FF2B5EF4-FFF2-40B4-BE49-F238E27FC236}">
                <a16:creationId xmlns:a16="http://schemas.microsoft.com/office/drawing/2014/main" id="{18F253BF-7BAF-EE45-B228-DE38EDC37FA5}"/>
              </a:ext>
            </a:extLst>
          </p:cNvPr>
          <p:cNvSpPr>
            <a:spLocks noGrp="1"/>
          </p:cNvSpPr>
          <p:nvPr>
            <p:ph idx="1"/>
          </p:nvPr>
        </p:nvSpPr>
        <p:spPr>
          <a:xfrm>
            <a:off x="614034" y="2436033"/>
            <a:ext cx="7915931" cy="2931097"/>
          </a:xfrm>
        </p:spPr>
        <p:txBody>
          <a:bodyPr>
            <a:normAutofit/>
          </a:bodyPr>
          <a:lstStyle/>
          <a:p>
            <a:r>
              <a:rPr lang="en-US" sz="2400" dirty="0"/>
              <a:t>You can’t just make a statement, it must be proven</a:t>
            </a:r>
          </a:p>
          <a:p>
            <a:r>
              <a:rPr lang="en-US" sz="2400" dirty="0"/>
              <a:t>Support comes from your research and reading</a:t>
            </a:r>
          </a:p>
          <a:p>
            <a:r>
              <a:rPr lang="en-US" sz="2400" dirty="0"/>
              <a:t>Direct quotes provide that support</a:t>
            </a:r>
          </a:p>
          <a:p>
            <a:r>
              <a:rPr lang="en-US" sz="2400" dirty="0"/>
              <a:t>Support can also come indirectly, in summarizing or rephrasing portions of your reading</a:t>
            </a:r>
          </a:p>
        </p:txBody>
      </p:sp>
    </p:spTree>
    <p:extLst>
      <p:ext uri="{BB962C8B-B14F-4D97-AF65-F5344CB8AC3E}">
        <p14:creationId xmlns:p14="http://schemas.microsoft.com/office/powerpoint/2010/main" val="300027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1516F-C44C-5049-B8FD-E7F2A948A5F6}"/>
              </a:ext>
            </a:extLst>
          </p:cNvPr>
          <p:cNvSpPr>
            <a:spLocks noGrp="1"/>
          </p:cNvSpPr>
          <p:nvPr>
            <p:ph type="title"/>
          </p:nvPr>
        </p:nvSpPr>
        <p:spPr>
          <a:xfrm>
            <a:off x="1443491" y="1254464"/>
            <a:ext cx="6571343" cy="664970"/>
          </a:xfrm>
        </p:spPr>
        <p:txBody>
          <a:bodyPr/>
          <a:lstStyle/>
          <a:p>
            <a:r>
              <a:rPr lang="en-US" dirty="0"/>
              <a:t>What you SHOULD </a:t>
            </a:r>
            <a:r>
              <a:rPr lang="en-US" dirty="0">
                <a:solidFill>
                  <a:srgbClr val="C00000"/>
                </a:solidFill>
              </a:rPr>
              <a:t>not</a:t>
            </a:r>
            <a:r>
              <a:rPr lang="en-US" dirty="0"/>
              <a:t> do:</a:t>
            </a:r>
          </a:p>
        </p:txBody>
      </p:sp>
      <p:sp>
        <p:nvSpPr>
          <p:cNvPr id="3" name="Content Placeholder 2">
            <a:extLst>
              <a:ext uri="{FF2B5EF4-FFF2-40B4-BE49-F238E27FC236}">
                <a16:creationId xmlns:a16="http://schemas.microsoft.com/office/drawing/2014/main" id="{18F253BF-7BAF-EE45-B228-DE38EDC37FA5}"/>
              </a:ext>
            </a:extLst>
          </p:cNvPr>
          <p:cNvSpPr>
            <a:spLocks noGrp="1"/>
          </p:cNvSpPr>
          <p:nvPr>
            <p:ph idx="1"/>
          </p:nvPr>
        </p:nvSpPr>
        <p:spPr>
          <a:xfrm>
            <a:off x="614034" y="2436034"/>
            <a:ext cx="7915931" cy="1985932"/>
          </a:xfrm>
        </p:spPr>
        <p:txBody>
          <a:bodyPr>
            <a:normAutofit/>
          </a:bodyPr>
          <a:lstStyle/>
          <a:p>
            <a:pPr marL="0" indent="0">
              <a:buNone/>
            </a:pPr>
            <a:r>
              <a:rPr lang="en-US" sz="2400" dirty="0"/>
              <a:t>Never </a:t>
            </a:r>
            <a:r>
              <a:rPr lang="en-US" sz="2400" dirty="0">
                <a:solidFill>
                  <a:srgbClr val="C00000"/>
                </a:solidFill>
              </a:rPr>
              <a:t>DROP</a:t>
            </a:r>
            <a:r>
              <a:rPr lang="en-US" sz="2400" dirty="0"/>
              <a:t> a quote into your writing – always integrate quotations</a:t>
            </a:r>
          </a:p>
          <a:p>
            <a:pPr marL="0" indent="0">
              <a:buNone/>
            </a:pPr>
            <a:r>
              <a:rPr lang="en-US" sz="2400" dirty="0"/>
              <a:t>In other words, a quote should not stand alone as its own sentence, you must use your own words to introduce it.</a:t>
            </a:r>
          </a:p>
        </p:txBody>
      </p:sp>
    </p:spTree>
    <p:extLst>
      <p:ext uri="{BB962C8B-B14F-4D97-AF65-F5344CB8AC3E}">
        <p14:creationId xmlns:p14="http://schemas.microsoft.com/office/powerpoint/2010/main" val="79032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020F5-4E68-1948-9E11-2F277CAEC0A7}"/>
              </a:ext>
            </a:extLst>
          </p:cNvPr>
          <p:cNvSpPr>
            <a:spLocks noGrp="1"/>
          </p:cNvSpPr>
          <p:nvPr>
            <p:ph type="title"/>
          </p:nvPr>
        </p:nvSpPr>
        <p:spPr>
          <a:xfrm>
            <a:off x="1448202" y="1244595"/>
            <a:ext cx="6571343" cy="562101"/>
          </a:xfrm>
        </p:spPr>
        <p:txBody>
          <a:bodyPr>
            <a:noAutofit/>
          </a:bodyPr>
          <a:lstStyle/>
          <a:p>
            <a:r>
              <a:rPr lang="en-US" sz="3600" dirty="0"/>
              <a:t>What you SHOULD do:</a:t>
            </a:r>
          </a:p>
        </p:txBody>
      </p:sp>
      <p:sp>
        <p:nvSpPr>
          <p:cNvPr id="3" name="Content Placeholder 2">
            <a:extLst>
              <a:ext uri="{FF2B5EF4-FFF2-40B4-BE49-F238E27FC236}">
                <a16:creationId xmlns:a16="http://schemas.microsoft.com/office/drawing/2014/main" id="{98EB158C-00CD-DF49-8179-CFF490E5A47F}"/>
              </a:ext>
            </a:extLst>
          </p:cNvPr>
          <p:cNvSpPr>
            <a:spLocks noGrp="1"/>
          </p:cNvSpPr>
          <p:nvPr>
            <p:ph idx="1"/>
          </p:nvPr>
        </p:nvSpPr>
        <p:spPr>
          <a:xfrm>
            <a:off x="614034" y="2061030"/>
            <a:ext cx="8239680" cy="3430350"/>
          </a:xfrm>
        </p:spPr>
        <p:txBody>
          <a:bodyPr/>
          <a:lstStyle/>
          <a:p>
            <a:r>
              <a:rPr lang="en-US" sz="2400" dirty="0"/>
              <a:t>Choose the most important part of the quote.</a:t>
            </a:r>
          </a:p>
          <a:p>
            <a:r>
              <a:rPr lang="en-US" sz="2400" dirty="0"/>
              <a:t>Make sure the quote fits grammatically within your sentence.</a:t>
            </a:r>
          </a:p>
          <a:p>
            <a:r>
              <a:rPr lang="en-US" sz="2400" dirty="0"/>
              <a:t>Use an ellipses as needed to omit unnecessary parts of the quote.</a:t>
            </a:r>
          </a:p>
          <a:p>
            <a:r>
              <a:rPr lang="en-US" sz="2400" dirty="0"/>
              <a:t>Use brackets [ ] to add or change words.</a:t>
            </a:r>
          </a:p>
          <a:p>
            <a:pPr marL="0" indent="0">
              <a:buNone/>
            </a:pPr>
            <a:endParaRPr lang="en-US" dirty="0"/>
          </a:p>
        </p:txBody>
      </p:sp>
    </p:spTree>
    <p:extLst>
      <p:ext uri="{BB962C8B-B14F-4D97-AF65-F5344CB8AC3E}">
        <p14:creationId xmlns:p14="http://schemas.microsoft.com/office/powerpoint/2010/main" val="41940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6551C54-2AC8-2347-82A9-48EEFCA220D9}"/>
              </a:ext>
            </a:extLst>
          </p:cNvPr>
          <p:cNvSpPr>
            <a:spLocks noGrp="1"/>
          </p:cNvSpPr>
          <p:nvPr>
            <p:ph type="title"/>
          </p:nvPr>
        </p:nvSpPr>
        <p:spPr>
          <a:xfrm>
            <a:off x="1443491" y="1225433"/>
            <a:ext cx="6571343" cy="646909"/>
          </a:xfrm>
        </p:spPr>
        <p:txBody>
          <a:bodyPr/>
          <a:lstStyle/>
          <a:p>
            <a:r>
              <a:rPr lang="en-US" dirty="0"/>
              <a:t>The Quote “Sandwich”</a:t>
            </a:r>
          </a:p>
        </p:txBody>
      </p:sp>
      <p:sp>
        <p:nvSpPr>
          <p:cNvPr id="8" name="Content Placeholder 7">
            <a:extLst>
              <a:ext uri="{FF2B5EF4-FFF2-40B4-BE49-F238E27FC236}">
                <a16:creationId xmlns:a16="http://schemas.microsoft.com/office/drawing/2014/main" id="{9BA87E49-6F06-444A-A00F-3722624F99B6}"/>
              </a:ext>
            </a:extLst>
          </p:cNvPr>
          <p:cNvSpPr>
            <a:spLocks noGrp="1"/>
          </p:cNvSpPr>
          <p:nvPr>
            <p:ph idx="1"/>
          </p:nvPr>
        </p:nvSpPr>
        <p:spPr>
          <a:xfrm>
            <a:off x="406400" y="1988457"/>
            <a:ext cx="8519886" cy="3834493"/>
          </a:xfrm>
        </p:spPr>
        <p:txBody>
          <a:bodyPr>
            <a:normAutofit/>
          </a:bodyPr>
          <a:lstStyle/>
          <a:p>
            <a:r>
              <a:rPr lang="en-US" dirty="0"/>
              <a:t>Each integrated quote should use the quote sandwich (named because you are “sandwiching” the quote with your own words):</a:t>
            </a:r>
            <a:br>
              <a:rPr lang="en-US" dirty="0"/>
            </a:br>
            <a:endParaRPr lang="en-US" dirty="0"/>
          </a:p>
          <a:p>
            <a:pPr lvl="1"/>
            <a:r>
              <a:rPr lang="en-US" sz="1800" b="1" dirty="0"/>
              <a:t>Quote intro: </a:t>
            </a:r>
            <a:r>
              <a:rPr lang="en-US" sz="1800" dirty="0"/>
              <a:t>provide context, signal quote is coming</a:t>
            </a:r>
          </a:p>
          <a:p>
            <a:pPr lvl="1"/>
            <a:r>
              <a:rPr lang="en-US" sz="1800" b="1" dirty="0"/>
              <a:t>Quote</a:t>
            </a:r>
            <a:r>
              <a:rPr lang="en-US" sz="1800" dirty="0"/>
              <a:t>: choose only important parts of quote that prove your point</a:t>
            </a:r>
          </a:p>
          <a:p>
            <a:pPr lvl="1"/>
            <a:r>
              <a:rPr lang="en-US" sz="1800" b="1" dirty="0"/>
              <a:t>Commentary</a:t>
            </a:r>
            <a:r>
              <a:rPr lang="en-US" sz="1800" dirty="0"/>
              <a:t>: explain how the quote helps prove your topic sentence/thesis</a:t>
            </a:r>
          </a:p>
          <a:p>
            <a:pPr lvl="1"/>
            <a:r>
              <a:rPr lang="en-US" sz="1800" b="1" dirty="0"/>
              <a:t>In-text citation: </a:t>
            </a:r>
            <a:r>
              <a:rPr lang="en-US" sz="1800" dirty="0"/>
              <a:t>give credit to the author</a:t>
            </a:r>
          </a:p>
        </p:txBody>
      </p:sp>
    </p:spTree>
    <p:extLst>
      <p:ext uri="{BB962C8B-B14F-4D97-AF65-F5344CB8AC3E}">
        <p14:creationId xmlns:p14="http://schemas.microsoft.com/office/powerpoint/2010/main" val="354627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834</Words>
  <Application>Microsoft Macintosh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Candara</vt:lpstr>
      <vt:lpstr>Gallery</vt:lpstr>
      <vt:lpstr>Making a statement and proving it </vt:lpstr>
      <vt:lpstr>Making a statement—a Thesis statement </vt:lpstr>
      <vt:lpstr>Questions to ask about your thesis:</vt:lpstr>
      <vt:lpstr>Thesis Statement vs. Topic Sentence</vt:lpstr>
      <vt:lpstr>Proving it: Quote Integration</vt:lpstr>
      <vt:lpstr>The importance of quotes:</vt:lpstr>
      <vt:lpstr>What you SHOULD not do:</vt:lpstr>
      <vt:lpstr>What you SHOULD do:</vt:lpstr>
      <vt:lpstr>The Quote “Sandwich”</vt:lpstr>
      <vt:lpstr>Examples:</vt:lpstr>
      <vt:lpstr>Examples:</vt:lpstr>
      <vt:lpstr>Remember:</vt:lpstr>
      <vt:lpstr>Topic Sentence Practice:</vt:lpstr>
      <vt:lpstr>After Topic Sentence: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Heather Clark</dc:creator>
  <cp:lastModifiedBy>Truman Towner2</cp:lastModifiedBy>
  <cp:revision>31</cp:revision>
  <dcterms:created xsi:type="dcterms:W3CDTF">2017-09-01T18:26:35Z</dcterms:created>
  <dcterms:modified xsi:type="dcterms:W3CDTF">2021-08-31T22:00:30Z</dcterms:modified>
</cp:coreProperties>
</file>