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5" r:id="rId3"/>
    <p:sldId id="266" r:id="rId4"/>
    <p:sldId id="267" r:id="rId5"/>
    <p:sldId id="269" r:id="rId6"/>
    <p:sldId id="268" r:id="rId7"/>
    <p:sldId id="264" r:id="rId8"/>
    <p:sldId id="259" r:id="rId9"/>
    <p:sldId id="256" r:id="rId10"/>
    <p:sldId id="257" r:id="rId11"/>
    <p:sldId id="258" r:id="rId12"/>
    <p:sldId id="260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1"/>
  </p:normalViewPr>
  <p:slideViewPr>
    <p:cSldViewPr snapToGrid="0" snapToObjects="1">
      <p:cViewPr varScale="1">
        <p:scale>
          <a:sx n="94" d="100"/>
          <a:sy n="94" d="100"/>
        </p:scale>
        <p:origin x="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4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8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9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5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2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B119-2AA7-9A4F-943D-A3FE02FC5A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C7FD-E242-2344-B896-D70EAF91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7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24292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DK Honeyguide Caps Regular"/>
                <a:cs typeface="DK Honeyguide Caps Regular"/>
              </a:rPr>
              <a:t>Writer’s Workshop #1:</a:t>
            </a:r>
            <a:br>
              <a:rPr lang="en-US" sz="6600" dirty="0">
                <a:latin typeface="DK Honeyguide Caps Regular"/>
                <a:cs typeface="DK Honeyguide Caps Regular"/>
              </a:rPr>
            </a:br>
            <a:r>
              <a:rPr lang="en-US" sz="6600" dirty="0">
                <a:latin typeface="DK Honeyguide Caps Regular"/>
                <a:cs typeface="DK Honeyguide Caps Regular"/>
              </a:rPr>
              <a:t>Annotation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20D81-4B26-204B-814E-8453C0D62E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050" y="2859111"/>
            <a:ext cx="5057897" cy="3408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663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18-01-20 15.26.02_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461" y="1109176"/>
            <a:ext cx="7561110" cy="5536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4954" y="333140"/>
            <a:ext cx="682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DK Honeyguide Caps Regular"/>
                <a:cs typeface="DK Honeyguide Caps Regular"/>
              </a:rPr>
              <a:t>Can you identify this common annotating problem??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7229" y="1013267"/>
            <a:ext cx="16967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DK Honeyguide Caps Regular"/>
                <a:cs typeface="DK Honeyguide Caps Regular"/>
              </a:rPr>
              <a:t>Hint: Writing one longer comment across most of a margin doesn’t really tell you where on the page the important passage was </a:t>
            </a:r>
            <a:r>
              <a:rPr lang="mr-IN" sz="2000" dirty="0">
                <a:latin typeface="DK Honeyguide Caps Regular"/>
                <a:cs typeface="DK Honeyguide Caps Regular"/>
              </a:rPr>
              <a:t>–</a:t>
            </a:r>
            <a:r>
              <a:rPr lang="en-US" sz="2000" dirty="0">
                <a:latin typeface="DK Honeyguide Caps Regular"/>
                <a:cs typeface="DK Honeyguide Caps Regular"/>
              </a:rPr>
              <a:t> </a:t>
            </a:r>
            <a:r>
              <a:rPr lang="en-US" sz="2000" dirty="0">
                <a:solidFill>
                  <a:srgbClr val="4BACC6"/>
                </a:solidFill>
                <a:latin typeface="DK Honeyguide Caps Regular"/>
                <a:cs typeface="DK Honeyguide Caps Regular"/>
              </a:rPr>
              <a:t>use brackets or underline to identify the area you are commenting on!</a:t>
            </a:r>
          </a:p>
        </p:txBody>
      </p:sp>
    </p:spTree>
    <p:extLst>
      <p:ext uri="{BB962C8B-B14F-4D97-AF65-F5344CB8AC3E}">
        <p14:creationId xmlns:p14="http://schemas.microsoft.com/office/powerpoint/2010/main" val="23766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18-01-20 15.26.02_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850" y="1048870"/>
            <a:ext cx="6670764" cy="5809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4954" y="333140"/>
            <a:ext cx="682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DK Honeyguide Caps Regular"/>
                <a:cs typeface="DK Honeyguide Caps Regular"/>
              </a:rPr>
              <a:t>Can you identify this common annotating problem??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7614" y="1880776"/>
            <a:ext cx="1962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DK Honeyguide Caps Regular"/>
                <a:cs typeface="DK Honeyguide Caps Regular"/>
              </a:rPr>
              <a:t>Hint: </a:t>
            </a:r>
            <a:r>
              <a:rPr lang="en-US" sz="2000" dirty="0">
                <a:solidFill>
                  <a:srgbClr val="4BACC6"/>
                </a:solidFill>
                <a:latin typeface="DK Honeyguide Caps Regular"/>
                <a:cs typeface="DK Honeyguide Caps Regular"/>
              </a:rPr>
              <a:t>Add detail to your annotations!  </a:t>
            </a:r>
            <a:r>
              <a:rPr lang="en-US" sz="2000" dirty="0">
                <a:latin typeface="DK Honeyguide Caps Regular"/>
                <a:cs typeface="DK Honeyguide Caps Regular"/>
              </a:rPr>
              <a:t>If you only write general words (like “character” or “theme”) you won’t be able to remember WHICH character or theme you were noting!</a:t>
            </a:r>
          </a:p>
        </p:txBody>
      </p:sp>
    </p:spTree>
    <p:extLst>
      <p:ext uri="{BB962C8B-B14F-4D97-AF65-F5344CB8AC3E}">
        <p14:creationId xmlns:p14="http://schemas.microsoft.com/office/powerpoint/2010/main" val="27720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18-01-20 15.26.02_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2174"/>
            <a:ext cx="9144000" cy="6341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8461" y="249855"/>
            <a:ext cx="49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DK Honeyguide Caps Regular"/>
                <a:cs typeface="DK Honeyguide Caps Regular"/>
              </a:rPr>
              <a:t>What’s good about this example?</a:t>
            </a:r>
          </a:p>
        </p:txBody>
      </p:sp>
    </p:spTree>
    <p:extLst>
      <p:ext uri="{BB962C8B-B14F-4D97-AF65-F5344CB8AC3E}">
        <p14:creationId xmlns:p14="http://schemas.microsoft.com/office/powerpoint/2010/main" val="127097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1" y="1190914"/>
            <a:ext cx="3079820" cy="18954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K Honeyguide Caps Regular"/>
                <a:cs typeface="DK Honeyguide Caps Regular"/>
              </a:rPr>
              <a:t>Author Bio</a:t>
            </a:r>
            <a:br>
              <a:rPr lang="en-US" dirty="0">
                <a:latin typeface="DK Honeyguide Caps Regular"/>
                <a:cs typeface="DK Honeyguide Caps Regular"/>
              </a:rPr>
            </a:br>
            <a:r>
              <a:rPr lang="en-US" dirty="0">
                <a:latin typeface="DK Honeyguide Caps Regular"/>
                <a:cs typeface="DK Honeyguide Caps Regular"/>
              </a:rPr>
              <a:t>Annotation</a:t>
            </a:r>
            <a:br>
              <a:rPr lang="en-US" dirty="0">
                <a:latin typeface="DK Honeyguide Caps Regular"/>
                <a:cs typeface="DK Honeyguide Caps Regular"/>
              </a:rPr>
            </a:br>
            <a:r>
              <a:rPr lang="en-US" dirty="0">
                <a:latin typeface="DK Honeyguide Caps Regular"/>
                <a:cs typeface="DK Honeyguide Caps Regular"/>
              </a:rPr>
              <a:t>Example</a:t>
            </a:r>
          </a:p>
        </p:txBody>
      </p:sp>
      <p:pic>
        <p:nvPicPr>
          <p:cNvPr id="4" name="Picture 3" descr="Annotationex_bio1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08"/>
          <a:stretch/>
        </p:blipFill>
        <p:spPr>
          <a:xfrm>
            <a:off x="3102929" y="160750"/>
            <a:ext cx="5530762" cy="65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019B-970A-CE4E-8C57-9F9CDC61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27649"/>
          </a:xfrm>
        </p:spPr>
        <p:txBody>
          <a:bodyPr/>
          <a:lstStyle/>
          <a:p>
            <a:r>
              <a:rPr lang="en-US" dirty="0"/>
              <a:t>Annotation: What does it mean??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4BD7-5CCD-E643-A38A-E1F5F070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22271"/>
            <a:ext cx="8229600" cy="31907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Dictionary Definition: To make or furnish critical or explanatory notes or comment</a:t>
            </a:r>
          </a:p>
          <a:p>
            <a:r>
              <a:rPr lang="en-US" dirty="0"/>
              <a:t>Simpler Definition: To interact with text or written material</a:t>
            </a:r>
          </a:p>
          <a:p>
            <a:r>
              <a:rPr lang="en-US" dirty="0"/>
              <a:t>Simplest Definition: Taking notes on what you 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019B-970A-CE4E-8C57-9F9CDC61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793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WHY</a:t>
            </a:r>
            <a:br>
              <a:rPr lang="en-US" dirty="0"/>
            </a:br>
            <a:r>
              <a:rPr lang="en-US" dirty="0"/>
              <a:t>Annotate?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4BD7-5CCD-E643-A38A-E1F5F070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7208"/>
            <a:ext cx="8229600" cy="398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Annotation helps you read more deeply</a:t>
            </a:r>
          </a:p>
          <a:p>
            <a:r>
              <a:rPr lang="en-US" dirty="0"/>
              <a:t>Annotation enables you to note important elements that you may need later on (#essay #quiz)</a:t>
            </a:r>
          </a:p>
          <a:p>
            <a:r>
              <a:rPr lang="en-US" dirty="0"/>
              <a:t>Annotating difficult texts helps you understand what you read</a:t>
            </a:r>
          </a:p>
          <a:p>
            <a:r>
              <a:rPr lang="en-US" dirty="0"/>
              <a:t>Annotation is an important part of your work at PEP and (indirectly) your grade in this class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4DE9C-0F93-5C45-817A-AD1B368680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6019">
            <a:off x="552319" y="517587"/>
            <a:ext cx="2748218" cy="1053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68AAF4-ED1F-D244-B754-0B141135A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2543">
            <a:off x="6065992" y="397584"/>
            <a:ext cx="2406075" cy="16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019B-970A-CE4E-8C57-9F9CDC61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793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HOW do I</a:t>
            </a:r>
            <a:br>
              <a:rPr lang="en-US" dirty="0"/>
            </a:br>
            <a:r>
              <a:rPr lang="en-US" dirty="0"/>
              <a:t>Annotate?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4BD7-5CCD-E643-A38A-E1F5F070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7208"/>
            <a:ext cx="8229600" cy="3987622"/>
          </a:xfrm>
        </p:spPr>
        <p:txBody>
          <a:bodyPr>
            <a:normAutofit/>
          </a:bodyPr>
          <a:lstStyle/>
          <a:p>
            <a:r>
              <a:rPr lang="en-US" dirty="0"/>
              <a:t>Use a pen, pencil, highlighter, post-it notes, or a blank paper</a:t>
            </a:r>
          </a:p>
          <a:p>
            <a:r>
              <a:rPr lang="en-US" dirty="0"/>
              <a:t>As you read, mark the text: underline, highlight, MAKE NOTES (pages of highlighting is NOT annotation--must EXPLAIN with words)</a:t>
            </a:r>
          </a:p>
          <a:p>
            <a:r>
              <a:rPr lang="en-US" dirty="0"/>
              <a:t>Circle and define unknown words</a:t>
            </a:r>
          </a:p>
          <a:p>
            <a:r>
              <a:rPr lang="en-US" dirty="0"/>
              <a:t>Put a ???? by something you are unsure of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7367D-42CE-BC40-8EFB-13C5A5C1C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9491">
            <a:off x="896980" y="395254"/>
            <a:ext cx="2032000" cy="153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66B297-584A-9647-9BA2-5379DC08C0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6042">
            <a:off x="6325705" y="387446"/>
            <a:ext cx="2032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019B-970A-CE4E-8C57-9F9CDC61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793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do I Annotate:</a:t>
            </a:r>
            <a:br>
              <a:rPr lang="en-US" dirty="0"/>
            </a:br>
            <a:r>
              <a:rPr lang="en-US" dirty="0"/>
              <a:t>Non-Fiction/Bio Version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4BD7-5CCD-E643-A38A-E1F5F070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77335"/>
            <a:ext cx="8229600" cy="2655609"/>
          </a:xfrm>
        </p:spPr>
        <p:txBody>
          <a:bodyPr>
            <a:normAutofit/>
          </a:bodyPr>
          <a:lstStyle/>
          <a:p>
            <a:r>
              <a:rPr lang="en-US" dirty="0"/>
              <a:t>Important Facts and Dates</a:t>
            </a:r>
          </a:p>
          <a:p>
            <a:r>
              <a:rPr lang="en-US" dirty="0"/>
              <a:t>Significant Information about subject</a:t>
            </a:r>
          </a:p>
          <a:p>
            <a:r>
              <a:rPr lang="en-US" dirty="0"/>
              <a:t>Info about author’s style/type of writing</a:t>
            </a:r>
          </a:p>
          <a:p>
            <a:r>
              <a:rPr lang="en-US" dirty="0"/>
              <a:t>For Biography: Life events that impact writing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7367D-42CE-BC40-8EFB-13C5A5C1C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9491">
            <a:off x="711223" y="292463"/>
            <a:ext cx="1475437" cy="1115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66B297-584A-9647-9BA2-5379DC08C0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6042">
            <a:off x="7094699" y="299900"/>
            <a:ext cx="1473408" cy="11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019B-970A-CE4E-8C57-9F9CDC61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793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do I Annotate:</a:t>
            </a:r>
            <a:br>
              <a:rPr lang="en-US" dirty="0"/>
            </a:br>
            <a:r>
              <a:rPr lang="en-US" dirty="0"/>
              <a:t>Fiction/Novel Version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4BD7-5CCD-E643-A38A-E1F5F070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7208"/>
            <a:ext cx="8229600" cy="39876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Main Characters—mark with a box or other shape, note description, changes in character (make list in front of book, add to it as you read)</a:t>
            </a:r>
          </a:p>
          <a:p>
            <a:r>
              <a:rPr lang="en-US" dirty="0"/>
              <a:t>Literary Elements—Mood, Imagery, Irony, Theme, Symbol, Motif, Tone, etc. (make list in back of book, add to it as you read)</a:t>
            </a:r>
          </a:p>
          <a:p>
            <a:r>
              <a:rPr lang="en-US" dirty="0"/>
              <a:t>Plot Structure: Note changes that occur, passage of time</a:t>
            </a:r>
          </a:p>
          <a:p>
            <a:r>
              <a:rPr lang="en-US" dirty="0"/>
              <a:t>Write any questions you may have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7367D-42CE-BC40-8EFB-13C5A5C1C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9491">
            <a:off x="711223" y="292463"/>
            <a:ext cx="1475437" cy="1115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66B297-584A-9647-9BA2-5379DC08C0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6042">
            <a:off x="7094699" y="299900"/>
            <a:ext cx="1473408" cy="11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DK Honeyguide Caps Regular"/>
                <a:cs typeface="DK Honeyguide Caps Regular"/>
              </a:rPr>
              <a:t>Annotation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DK Honeyguide Caps Regular"/>
                <a:cs typeface="DK Honeyguide Caps Regular"/>
              </a:rPr>
              <a:t>Good and Bad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D1418-8063-A844-A988-EDC79C335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4762500"/>
            <a:ext cx="2349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18-01-20 15.26.02_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123" y="794805"/>
            <a:ext cx="6858000" cy="5809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9647" y="263057"/>
            <a:ext cx="682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DK Honeyguide Caps Regular"/>
                <a:cs typeface="DK Honeyguide Caps Regular"/>
              </a:rPr>
              <a:t>Can you identify this common annotating problem??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7962" y="2137976"/>
            <a:ext cx="18488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DK Honeyguide Caps Regular"/>
                <a:cs typeface="DK Honeyguide Caps Regular"/>
              </a:rPr>
              <a:t>Hint: When you highlight or underline, </a:t>
            </a:r>
            <a:r>
              <a:rPr lang="en-US" sz="2000" dirty="0">
                <a:solidFill>
                  <a:srgbClr val="4BACC6"/>
                </a:solidFill>
                <a:latin typeface="DK Honeyguide Caps Regular"/>
                <a:cs typeface="DK Honeyguide Caps Regular"/>
              </a:rPr>
              <a:t>you MUST add a comment!  </a:t>
            </a:r>
            <a:r>
              <a:rPr lang="en-US" sz="2000" dirty="0">
                <a:latin typeface="DK Honeyguide Caps Regular"/>
                <a:cs typeface="DK Honeyguide Caps Regular"/>
              </a:rPr>
              <a:t>Tell WHY it was important enough to highlight or underline!</a:t>
            </a:r>
          </a:p>
        </p:txBody>
      </p:sp>
    </p:spTree>
    <p:extLst>
      <p:ext uri="{BB962C8B-B14F-4D97-AF65-F5344CB8AC3E}">
        <p14:creationId xmlns:p14="http://schemas.microsoft.com/office/powerpoint/2010/main" val="17174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 doc 2018-01-20 15.26.02_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1" y="916274"/>
            <a:ext cx="7057962" cy="5637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4954" y="333140"/>
            <a:ext cx="682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DK Honeyguide Caps Regular"/>
                <a:cs typeface="DK Honeyguide Caps Regular"/>
              </a:rPr>
              <a:t>Can you identify this common annotating problem??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6963" y="2137976"/>
            <a:ext cx="1848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DK Honeyguide Caps Regular"/>
                <a:cs typeface="DK Honeyguide Caps Regular"/>
              </a:rPr>
              <a:t>Hint: Can you see the annotations?  Not really?  When annotating, </a:t>
            </a:r>
            <a:r>
              <a:rPr lang="en-US" sz="2000" dirty="0">
                <a:solidFill>
                  <a:schemeClr val="accent5"/>
                </a:solidFill>
                <a:latin typeface="DK Honeyguide Caps Regular"/>
                <a:cs typeface="DK Honeyguide Caps Regular"/>
              </a:rPr>
              <a:t>use a colorful pen </a:t>
            </a:r>
            <a:r>
              <a:rPr lang="en-US" sz="2000" dirty="0">
                <a:latin typeface="DK Honeyguide Caps Regular"/>
                <a:cs typeface="DK Honeyguide Caps Regular"/>
              </a:rPr>
              <a:t>rather than pencil </a:t>
            </a:r>
            <a:r>
              <a:rPr lang="mr-IN" sz="2000" dirty="0">
                <a:latin typeface="DK Honeyguide Caps Regular"/>
                <a:cs typeface="DK Honeyguide Caps Regular"/>
              </a:rPr>
              <a:t>–</a:t>
            </a:r>
            <a:r>
              <a:rPr lang="en-US" sz="2000" dirty="0">
                <a:latin typeface="DK Honeyguide Caps Regular"/>
                <a:cs typeface="DK Honeyguide Caps Regular"/>
              </a:rPr>
              <a:t> your annotations will stand out on the page!</a:t>
            </a:r>
          </a:p>
        </p:txBody>
      </p:sp>
    </p:spTree>
    <p:extLst>
      <p:ext uri="{BB962C8B-B14F-4D97-AF65-F5344CB8AC3E}">
        <p14:creationId xmlns:p14="http://schemas.microsoft.com/office/powerpoint/2010/main" val="39655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480</Words>
  <Application>Microsoft Macintosh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DK Honeyguide Caps Regular</vt:lpstr>
      <vt:lpstr>Office Theme</vt:lpstr>
      <vt:lpstr>Writer’s Workshop #1: Annotation Review</vt:lpstr>
      <vt:lpstr>Annotation: What does it mean??</vt:lpstr>
      <vt:lpstr> WHY Annotate? </vt:lpstr>
      <vt:lpstr> HOW do I Annotate? </vt:lpstr>
      <vt:lpstr> WHAT do I Annotate: Non-Fiction/Bio Version </vt:lpstr>
      <vt:lpstr> WHAT do I Annotate: Fiction/Novel Version </vt:lpstr>
      <vt:lpstr>Annotation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Author Bio Annotation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Clark</dc:creator>
  <cp:lastModifiedBy>Truman Towner2</cp:lastModifiedBy>
  <cp:revision>23</cp:revision>
  <cp:lastPrinted>2019-08-27T16:23:34Z</cp:lastPrinted>
  <dcterms:created xsi:type="dcterms:W3CDTF">2018-01-20T20:10:25Z</dcterms:created>
  <dcterms:modified xsi:type="dcterms:W3CDTF">2021-08-06T21:22:37Z</dcterms:modified>
</cp:coreProperties>
</file>