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7"/>
  </p:notesMasterIdLst>
  <p:sldIdLst>
    <p:sldId id="261" r:id="rId2"/>
    <p:sldId id="256" r:id="rId3"/>
    <p:sldId id="265" r:id="rId4"/>
    <p:sldId id="263" r:id="rId5"/>
    <p:sldId id="264" r:id="rId6"/>
    <p:sldId id="262" r:id="rId7"/>
    <p:sldId id="257" r:id="rId8"/>
    <p:sldId id="259" r:id="rId9"/>
    <p:sldId id="258" r:id="rId10"/>
    <p:sldId id="266" r:id="rId11"/>
    <p:sldId id="271" r:id="rId12"/>
    <p:sldId id="272" r:id="rId13"/>
    <p:sldId id="269" r:id="rId14"/>
    <p:sldId id="270" r:id="rId15"/>
    <p:sldId id="267" r:id="rId16"/>
    <p:sldId id="273" r:id="rId17"/>
    <p:sldId id="274" r:id="rId18"/>
    <p:sldId id="275" r:id="rId19"/>
    <p:sldId id="276" r:id="rId20"/>
    <p:sldId id="277" r:id="rId21"/>
    <p:sldId id="279" r:id="rId22"/>
    <p:sldId id="278" r:id="rId23"/>
    <p:sldId id="280" r:id="rId24"/>
    <p:sldId id="281" r:id="rId25"/>
    <p:sldId id="28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05"/>
    <p:restoredTop sz="94648"/>
  </p:normalViewPr>
  <p:slideViewPr>
    <p:cSldViewPr snapToGrid="0" snapToObjects="1">
      <p:cViewPr varScale="1">
        <p:scale>
          <a:sx n="117" d="100"/>
          <a:sy n="117" d="100"/>
        </p:scale>
        <p:origin x="103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6D8D0-8B69-A341-A16A-4B51CB91C00C}" type="datetimeFigureOut">
              <a:rPr lang="en-US" smtClean="0"/>
              <a:t>9/26/22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591110-B072-8045-A679-141734476509}" type="slidenum">
              <a:rPr lang="en-US" smtClean="0"/>
              <a:t>‹#›</a:t>
            </a:fld>
            <a:endParaRPr lang="en-US"/>
          </a:p>
        </p:txBody>
      </p:sp>
    </p:spTree>
    <p:extLst>
      <p:ext uri="{BB962C8B-B14F-4D97-AF65-F5344CB8AC3E}">
        <p14:creationId xmlns:p14="http://schemas.microsoft.com/office/powerpoint/2010/main" val="2551794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91110-B072-8045-A679-141734476509}" type="slidenum">
              <a:rPr lang="en-US" smtClean="0"/>
              <a:t>20</a:t>
            </a:fld>
            <a:endParaRPr lang="en-US"/>
          </a:p>
        </p:txBody>
      </p:sp>
    </p:spTree>
    <p:extLst>
      <p:ext uri="{BB962C8B-B14F-4D97-AF65-F5344CB8AC3E}">
        <p14:creationId xmlns:p14="http://schemas.microsoft.com/office/powerpoint/2010/main" val="483801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DA944B1-F605-0242-AD09-8C2E0A6F0C31}" type="datetimeFigureOut">
              <a:rPr lang="en-US" smtClean="0"/>
              <a:t>9/26/22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75FBA2-9DC0-4E4C-A9E9-97335C55874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A944B1-F605-0242-AD09-8C2E0A6F0C31}"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75FBA2-9DC0-4E4C-A9E9-97335C55874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675FBA2-9DC0-4E4C-A9E9-97335C55874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A944B1-F605-0242-AD09-8C2E0A6F0C31}"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DDA944B1-F605-0242-AD09-8C2E0A6F0C31}" type="datetimeFigureOut">
              <a:rPr lang="en-US" smtClean="0"/>
              <a:t>9/26/22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8675FBA2-9DC0-4E4C-A9E9-97335C55874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DA944B1-F605-0242-AD09-8C2E0A6F0C31}" type="datetimeFigureOut">
              <a:rPr lang="en-US" smtClean="0"/>
              <a:t>9/26/22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75FBA2-9DC0-4E4C-A9E9-97335C55874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DDA944B1-F605-0242-AD09-8C2E0A6F0C31}" type="datetimeFigureOut">
              <a:rPr lang="en-US" smtClean="0"/>
              <a:t>9/26/22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75FBA2-9DC0-4E4C-A9E9-97335C55874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DA944B1-F605-0242-AD09-8C2E0A6F0C31}" type="datetimeFigureOut">
              <a:rPr lang="en-US" smtClean="0"/>
              <a:t>9/26/22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675FBA2-9DC0-4E4C-A9E9-97335C55874A}"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DA944B1-F605-0242-AD09-8C2E0A6F0C31}" type="datetimeFigureOut">
              <a:rPr lang="en-US" smtClean="0"/>
              <a:t>9/26/22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8675FBA2-9DC0-4E4C-A9E9-97335C55874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DA944B1-F605-0242-AD09-8C2E0A6F0C31}" type="datetimeFigureOut">
              <a:rPr lang="en-US" smtClean="0"/>
              <a:t>9/26/22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675FBA2-9DC0-4E4C-A9E9-97335C55874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75FBA2-9DC0-4E4C-A9E9-97335C55874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DA944B1-F605-0242-AD09-8C2E0A6F0C31}" type="datetimeFigureOut">
              <a:rPr lang="en-US" smtClean="0"/>
              <a:t>9/26/22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675FBA2-9DC0-4E4C-A9E9-97335C55874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Drag picture to placeholder or click icon to add</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DA944B1-F605-0242-AD09-8C2E0A6F0C31}" type="datetimeFigureOut">
              <a:rPr lang="en-US" smtClean="0"/>
              <a:t>9/26/22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DA944B1-F605-0242-AD09-8C2E0A6F0C31}" type="datetimeFigureOut">
              <a:rPr lang="en-US" smtClean="0"/>
              <a:t>9/26/22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75FBA2-9DC0-4E4C-A9E9-97335C55874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5513" y="2819400"/>
            <a:ext cx="7103506" cy="1752600"/>
          </a:xfrm>
        </p:spPr>
        <p:txBody>
          <a:bodyPr>
            <a:normAutofit/>
          </a:bodyPr>
          <a:lstStyle/>
          <a:p>
            <a:r>
              <a:rPr lang="en-US" sz="4800" dirty="0"/>
              <a:t>A Review of Key Concepts</a:t>
            </a:r>
          </a:p>
        </p:txBody>
      </p:sp>
      <p:sp>
        <p:nvSpPr>
          <p:cNvPr id="2" name="Title 1"/>
          <p:cNvSpPr>
            <a:spLocks noGrp="1"/>
          </p:cNvSpPr>
          <p:nvPr>
            <p:ph type="ctrTitle"/>
          </p:nvPr>
        </p:nvSpPr>
        <p:spPr/>
        <p:txBody>
          <a:bodyPr/>
          <a:lstStyle/>
          <a:p>
            <a:br>
              <a:rPr lang="en-US" dirty="0"/>
            </a:br>
            <a:r>
              <a:rPr lang="en-US" dirty="0"/>
              <a:t>Writer’s Workshop:</a:t>
            </a:r>
          </a:p>
        </p:txBody>
      </p:sp>
    </p:spTree>
    <p:extLst>
      <p:ext uri="{BB962C8B-B14F-4D97-AF65-F5344CB8AC3E}">
        <p14:creationId xmlns:p14="http://schemas.microsoft.com/office/powerpoint/2010/main" val="1458947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5513" y="2819400"/>
            <a:ext cx="7103506" cy="1752600"/>
          </a:xfrm>
        </p:spPr>
        <p:txBody>
          <a:bodyPr>
            <a:normAutofit/>
          </a:bodyPr>
          <a:lstStyle/>
          <a:p>
            <a:r>
              <a:rPr lang="en-US" sz="4800" dirty="0"/>
              <a:t>Transitions/</a:t>
            </a:r>
          </a:p>
          <a:p>
            <a:r>
              <a:rPr lang="en-US" sz="4800" dirty="0"/>
              <a:t>Conclusions</a:t>
            </a:r>
          </a:p>
        </p:txBody>
      </p:sp>
      <p:sp>
        <p:nvSpPr>
          <p:cNvPr id="2" name="Title 1"/>
          <p:cNvSpPr>
            <a:spLocks noGrp="1"/>
          </p:cNvSpPr>
          <p:nvPr>
            <p:ph type="ctrTitle"/>
          </p:nvPr>
        </p:nvSpPr>
        <p:spPr/>
        <p:txBody>
          <a:bodyPr/>
          <a:lstStyle/>
          <a:p>
            <a:br>
              <a:rPr lang="en-US" dirty="0"/>
            </a:br>
            <a:r>
              <a:rPr lang="en-US" dirty="0"/>
              <a:t>Concept #3:</a:t>
            </a:r>
          </a:p>
        </p:txBody>
      </p:sp>
    </p:spTree>
    <p:extLst>
      <p:ext uri="{BB962C8B-B14F-4D97-AF65-F5344CB8AC3E}">
        <p14:creationId xmlns:p14="http://schemas.microsoft.com/office/powerpoint/2010/main" val="352313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2 Places for Transitions:</a:t>
            </a:r>
          </a:p>
        </p:txBody>
      </p:sp>
      <p:sp>
        <p:nvSpPr>
          <p:cNvPr id="10" name="Content Placeholder 9"/>
          <p:cNvSpPr>
            <a:spLocks noGrp="1"/>
          </p:cNvSpPr>
          <p:nvPr>
            <p:ph sz="quarter" idx="1"/>
          </p:nvPr>
        </p:nvSpPr>
        <p:spPr>
          <a:xfrm>
            <a:off x="301751" y="1527048"/>
            <a:ext cx="4201887" cy="4572000"/>
          </a:xfrm>
        </p:spPr>
        <p:txBody>
          <a:bodyPr anchor="ctr">
            <a:normAutofit/>
          </a:bodyPr>
          <a:lstStyle/>
          <a:p>
            <a:pPr marL="0" indent="0">
              <a:buNone/>
            </a:pPr>
            <a:r>
              <a:rPr lang="en-US" sz="2800" b="1" dirty="0">
                <a:solidFill>
                  <a:schemeClr val="tx1">
                    <a:lumMod val="65000"/>
                    <a:lumOff val="35000"/>
                  </a:schemeClr>
                </a:solidFill>
              </a:rPr>
              <a:t>Between evidences within body paragraphs</a:t>
            </a:r>
          </a:p>
          <a:p>
            <a:r>
              <a:rPr lang="en-US" sz="2800" dirty="0">
                <a:solidFill>
                  <a:schemeClr val="tx1">
                    <a:lumMod val="65000"/>
                    <a:lumOff val="35000"/>
                  </a:schemeClr>
                </a:solidFill>
              </a:rPr>
              <a:t>Transition words: also, in addition to, furthermore, moreover, likewise, etc.</a:t>
            </a:r>
            <a:endParaRPr lang="en-US" sz="2800" u="sng" dirty="0">
              <a:solidFill>
                <a:schemeClr val="tx1">
                  <a:lumMod val="65000"/>
                  <a:lumOff val="35000"/>
                </a:schemeClr>
              </a:solidFill>
            </a:endParaRPr>
          </a:p>
        </p:txBody>
      </p:sp>
      <p:sp>
        <p:nvSpPr>
          <p:cNvPr id="2" name="Content Placeholder 9">
            <a:extLst>
              <a:ext uri="{FF2B5EF4-FFF2-40B4-BE49-F238E27FC236}">
                <a16:creationId xmlns:a16="http://schemas.microsoft.com/office/drawing/2014/main" id="{945523A6-6A3E-5D0F-EBF1-3EC917273D4A}"/>
              </a:ext>
            </a:extLst>
          </p:cNvPr>
          <p:cNvSpPr txBox="1">
            <a:spLocks/>
          </p:cNvSpPr>
          <p:nvPr/>
        </p:nvSpPr>
        <p:spPr>
          <a:xfrm>
            <a:off x="4503638" y="1429077"/>
            <a:ext cx="4201887" cy="4572000"/>
          </a:xfrm>
          <a:prstGeom prst="rect">
            <a:avLst/>
          </a:prstGeom>
        </p:spPr>
        <p:txBody>
          <a:bodyPr vert="horz" anchor="ctr">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defTabSz="914400">
              <a:buNone/>
            </a:pPr>
            <a:r>
              <a:rPr lang="en-US" sz="2800" b="1" dirty="0">
                <a:solidFill>
                  <a:schemeClr val="tx1">
                    <a:lumMod val="65000"/>
                    <a:lumOff val="35000"/>
                  </a:schemeClr>
                </a:solidFill>
              </a:rPr>
              <a:t>Between paragraphs</a:t>
            </a:r>
          </a:p>
          <a:p>
            <a:pPr defTabSz="914400"/>
            <a:r>
              <a:rPr lang="en-US" sz="2800" dirty="0">
                <a:solidFill>
                  <a:schemeClr val="tx1">
                    <a:lumMod val="65000"/>
                    <a:lumOff val="35000"/>
                  </a:schemeClr>
                </a:solidFill>
              </a:rPr>
              <a:t>In the clincher hinting of topic to come</a:t>
            </a:r>
          </a:p>
          <a:p>
            <a:pPr defTabSz="914400"/>
            <a:r>
              <a:rPr lang="en-US" sz="2800" dirty="0">
                <a:solidFill>
                  <a:schemeClr val="tx1">
                    <a:lumMod val="65000"/>
                    <a:lumOff val="35000"/>
                  </a:schemeClr>
                </a:solidFill>
              </a:rPr>
              <a:t>In topic sentence reminding of previous idea</a:t>
            </a:r>
          </a:p>
        </p:txBody>
      </p:sp>
    </p:spTree>
    <p:extLst>
      <p:ext uri="{BB962C8B-B14F-4D97-AF65-F5344CB8AC3E}">
        <p14:creationId xmlns:p14="http://schemas.microsoft.com/office/powerpoint/2010/main" val="2142225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Examples:</a:t>
            </a:r>
          </a:p>
        </p:txBody>
      </p:sp>
      <p:sp>
        <p:nvSpPr>
          <p:cNvPr id="10" name="Content Placeholder 9"/>
          <p:cNvSpPr>
            <a:spLocks noGrp="1"/>
          </p:cNvSpPr>
          <p:nvPr>
            <p:ph sz="quarter" idx="1"/>
          </p:nvPr>
        </p:nvSpPr>
        <p:spPr>
          <a:xfrm>
            <a:off x="301752" y="1727780"/>
            <a:ext cx="8657192" cy="4901620"/>
          </a:xfrm>
        </p:spPr>
        <p:txBody>
          <a:bodyPr anchor="ctr">
            <a:normAutofit fontScale="25000" lnSpcReduction="20000"/>
          </a:bodyPr>
          <a:lstStyle/>
          <a:p>
            <a:pPr marL="0" indent="0">
              <a:lnSpc>
                <a:spcPct val="120000"/>
              </a:lnSpc>
              <a:buNone/>
            </a:pPr>
            <a:r>
              <a:rPr lang="en-US" sz="8800" b="1" dirty="0">
                <a:solidFill>
                  <a:schemeClr val="accent1">
                    <a:lumMod val="60000"/>
                    <a:lumOff val="40000"/>
                  </a:schemeClr>
                </a:solidFill>
                <a:latin typeface="Georgia" panose="02040502050405020303" pitchFamily="18" charset="0"/>
                <a:cs typeface="Times New Roman" panose="02020603050405020304" pitchFamily="18" charset="0"/>
              </a:rPr>
              <a:t>Option #1: Wording within clincher that hints at the topic to come</a:t>
            </a:r>
          </a:p>
          <a:p>
            <a:pPr marL="457200" lvl="1" indent="0">
              <a:lnSpc>
                <a:spcPct val="120000"/>
              </a:lnSpc>
              <a:buNone/>
            </a:pPr>
            <a:r>
              <a:rPr lang="en-US" sz="8800" dirty="0">
                <a:solidFill>
                  <a:schemeClr val="tx1">
                    <a:lumMod val="65000"/>
                    <a:lumOff val="35000"/>
                  </a:schemeClr>
                </a:solidFill>
                <a:latin typeface="Georgia" panose="02040502050405020303" pitchFamily="18" charset="0"/>
                <a:cs typeface="Times New Roman" panose="02020603050405020304" pitchFamily="18" charset="0"/>
              </a:rPr>
              <a:t>(clincher) Along with showing humility in bearing up under her trials, Hester also shows great determination.</a:t>
            </a:r>
          </a:p>
          <a:p>
            <a:pPr marL="457200" lvl="1" indent="0">
              <a:lnSpc>
                <a:spcPct val="120000"/>
              </a:lnSpc>
              <a:buNone/>
            </a:pPr>
            <a:r>
              <a:rPr lang="en-US" sz="8800" dirty="0">
                <a:solidFill>
                  <a:schemeClr val="tx1">
                    <a:lumMod val="65000"/>
                    <a:lumOff val="35000"/>
                  </a:schemeClr>
                </a:solidFill>
                <a:latin typeface="Georgia" panose="02040502050405020303" pitchFamily="18" charset="0"/>
                <a:cs typeface="Times New Roman" panose="02020603050405020304" pitchFamily="18" charset="0"/>
              </a:rPr>
              <a:t>(topic sentence) Hawthorne depicts Hester as a determined young woman who refuses to repay evil with evil. </a:t>
            </a:r>
          </a:p>
          <a:p>
            <a:pPr marL="0" indent="0">
              <a:lnSpc>
                <a:spcPct val="120000"/>
              </a:lnSpc>
              <a:buNone/>
            </a:pPr>
            <a:r>
              <a:rPr lang="en-US" sz="8800" b="1" dirty="0">
                <a:solidFill>
                  <a:schemeClr val="accent1">
                    <a:lumMod val="60000"/>
                    <a:lumOff val="40000"/>
                  </a:schemeClr>
                </a:solidFill>
                <a:latin typeface="Georgia" panose="02040502050405020303" pitchFamily="18" charset="0"/>
                <a:cs typeface="Times New Roman" panose="02020603050405020304" pitchFamily="18" charset="0"/>
              </a:rPr>
              <a:t>Option #2: Wording within topic sentence that reflects upon the previous paragraph topic.</a:t>
            </a:r>
          </a:p>
          <a:p>
            <a:pPr marL="457200" lvl="1" indent="0">
              <a:lnSpc>
                <a:spcPct val="120000"/>
              </a:lnSpc>
              <a:buNone/>
            </a:pPr>
            <a:r>
              <a:rPr lang="en-US" sz="8800" dirty="0">
                <a:solidFill>
                  <a:schemeClr val="tx1">
                    <a:lumMod val="65000"/>
                    <a:lumOff val="35000"/>
                  </a:schemeClr>
                </a:solidFill>
                <a:latin typeface="Georgia" panose="02040502050405020303" pitchFamily="18" charset="0"/>
                <a:cs typeface="Times New Roman" panose="02020603050405020304" pitchFamily="18" charset="0"/>
              </a:rPr>
              <a:t>(clincher) Hester shows great humility while bearing the weight of her guilt and punishment.</a:t>
            </a:r>
          </a:p>
          <a:p>
            <a:pPr marL="457200" lvl="1" indent="0">
              <a:lnSpc>
                <a:spcPct val="120000"/>
              </a:lnSpc>
              <a:buNone/>
            </a:pPr>
            <a:r>
              <a:rPr lang="en-US" sz="8800" dirty="0">
                <a:solidFill>
                  <a:schemeClr val="tx1">
                    <a:lumMod val="65000"/>
                    <a:lumOff val="35000"/>
                  </a:schemeClr>
                </a:solidFill>
                <a:latin typeface="Georgia" panose="02040502050405020303" pitchFamily="18" charset="0"/>
                <a:cs typeface="Times New Roman" panose="02020603050405020304" pitchFamily="18" charset="0"/>
              </a:rPr>
              <a:t>(topic sentence) In addition to humility, Hester also exhibits determination, which enables her to humbly serve the townspeople despite their cruel judgement.</a:t>
            </a:r>
          </a:p>
          <a:p>
            <a:pPr marL="457200" lvl="1" indent="0">
              <a:lnSpc>
                <a:spcPct val="120000"/>
              </a:lnSpc>
              <a:buNone/>
            </a:pPr>
            <a:endParaRPr lang="en-US" sz="7200" dirty="0"/>
          </a:p>
        </p:txBody>
      </p:sp>
    </p:spTree>
    <p:extLst>
      <p:ext uri="{BB962C8B-B14F-4D97-AF65-F5344CB8AC3E}">
        <p14:creationId xmlns:p14="http://schemas.microsoft.com/office/powerpoint/2010/main" val="206128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Review:</a:t>
            </a:r>
          </a:p>
        </p:txBody>
      </p:sp>
      <p:sp>
        <p:nvSpPr>
          <p:cNvPr id="4" name="Isosceles Triangle 3"/>
          <p:cNvSpPr/>
          <p:nvPr/>
        </p:nvSpPr>
        <p:spPr>
          <a:xfrm>
            <a:off x="3614857" y="2271750"/>
            <a:ext cx="4424961" cy="3255899"/>
          </a:xfrm>
          <a:prstGeom prst="triangle">
            <a:avLst>
              <a:gd name="adj" fmla="val 494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69368" y="2117951"/>
            <a:ext cx="2519834" cy="3970318"/>
          </a:xfrm>
          <a:prstGeom prst="rect">
            <a:avLst/>
          </a:prstGeom>
          <a:noFill/>
        </p:spPr>
        <p:txBody>
          <a:bodyPr wrap="square" rtlCol="0">
            <a:spAutoFit/>
          </a:bodyPr>
          <a:lstStyle/>
          <a:p>
            <a:r>
              <a:rPr lang="en-US" b="1" dirty="0">
                <a:solidFill>
                  <a:schemeClr val="tx1">
                    <a:lumMod val="65000"/>
                    <a:lumOff val="35000"/>
                  </a:schemeClr>
                </a:solidFill>
              </a:rPr>
              <a:t>Restate thesis:</a:t>
            </a:r>
            <a:br>
              <a:rPr lang="en-US" dirty="0">
                <a:solidFill>
                  <a:schemeClr val="tx1">
                    <a:lumMod val="65000"/>
                    <a:lumOff val="35000"/>
                  </a:schemeClr>
                </a:solidFill>
              </a:rPr>
            </a:br>
            <a:r>
              <a:rPr lang="en-US" dirty="0">
                <a:solidFill>
                  <a:schemeClr val="tx1">
                    <a:lumMod val="65000"/>
                    <a:lumOff val="35000"/>
                  </a:schemeClr>
                </a:solidFill>
              </a:rPr>
              <a:t>rephrase with different words</a:t>
            </a:r>
          </a:p>
          <a:p>
            <a:endParaRPr lang="en-US" dirty="0">
              <a:solidFill>
                <a:schemeClr val="tx1">
                  <a:lumMod val="65000"/>
                  <a:lumOff val="35000"/>
                </a:schemeClr>
              </a:solidFill>
            </a:endParaRPr>
          </a:p>
          <a:p>
            <a:endParaRPr lang="en-US" dirty="0">
              <a:solidFill>
                <a:schemeClr val="tx1">
                  <a:lumMod val="65000"/>
                  <a:lumOff val="35000"/>
                </a:schemeClr>
              </a:solidFill>
            </a:endParaRPr>
          </a:p>
          <a:p>
            <a:r>
              <a:rPr lang="en-US" b="1" dirty="0">
                <a:solidFill>
                  <a:schemeClr val="tx1">
                    <a:lumMod val="65000"/>
                    <a:lumOff val="35000"/>
                  </a:schemeClr>
                </a:solidFill>
              </a:rPr>
              <a:t>Review main points:</a:t>
            </a:r>
            <a:endParaRPr lang="en-US" dirty="0">
              <a:solidFill>
                <a:schemeClr val="tx1">
                  <a:lumMod val="65000"/>
                  <a:lumOff val="35000"/>
                </a:schemeClr>
              </a:solidFill>
            </a:endParaRPr>
          </a:p>
          <a:p>
            <a:r>
              <a:rPr lang="en-US" dirty="0">
                <a:solidFill>
                  <a:schemeClr val="tx1">
                    <a:lumMod val="65000"/>
                    <a:lumOff val="35000"/>
                  </a:schemeClr>
                </a:solidFill>
              </a:rPr>
              <a:t>avoid redundancy</a:t>
            </a: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b="1" dirty="0">
              <a:solidFill>
                <a:schemeClr val="tx1">
                  <a:lumMod val="65000"/>
                  <a:lumOff val="35000"/>
                </a:schemeClr>
              </a:solidFill>
            </a:endParaRPr>
          </a:p>
          <a:p>
            <a:r>
              <a:rPr lang="en-US" b="1" dirty="0">
                <a:solidFill>
                  <a:schemeClr val="tx1">
                    <a:lumMod val="65000"/>
                    <a:lumOff val="35000"/>
                  </a:schemeClr>
                </a:solidFill>
              </a:rPr>
              <a:t>Emotional </a:t>
            </a:r>
          </a:p>
          <a:p>
            <a:r>
              <a:rPr lang="en-US" b="1" dirty="0">
                <a:solidFill>
                  <a:schemeClr val="tx1">
                    <a:lumMod val="65000"/>
                    <a:lumOff val="35000"/>
                  </a:schemeClr>
                </a:solidFill>
              </a:rPr>
              <a:t>Ending:</a:t>
            </a:r>
          </a:p>
          <a:p>
            <a:r>
              <a:rPr lang="en-US" b="1" dirty="0">
                <a:solidFill>
                  <a:schemeClr val="tx1">
                    <a:lumMod val="65000"/>
                    <a:lumOff val="35000"/>
                  </a:schemeClr>
                </a:solidFill>
              </a:rPr>
              <a:t>connect to hook</a:t>
            </a:r>
          </a:p>
        </p:txBody>
      </p:sp>
      <p:cxnSp>
        <p:nvCxnSpPr>
          <p:cNvPr id="7" name="Straight Arrow Connector 6"/>
          <p:cNvCxnSpPr>
            <a:cxnSpLocks/>
          </p:cNvCxnSpPr>
          <p:nvPr/>
        </p:nvCxnSpPr>
        <p:spPr>
          <a:xfrm>
            <a:off x="2688771" y="5306847"/>
            <a:ext cx="92608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cxnSpLocks/>
          </p:cNvCxnSpPr>
          <p:nvPr/>
        </p:nvCxnSpPr>
        <p:spPr>
          <a:xfrm>
            <a:off x="3151814" y="3687611"/>
            <a:ext cx="151759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614857" y="2271750"/>
            <a:ext cx="190513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1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More on Conclusions:</a:t>
            </a:r>
          </a:p>
        </p:txBody>
      </p:sp>
      <p:sp>
        <p:nvSpPr>
          <p:cNvPr id="10" name="Content Placeholder 9"/>
          <p:cNvSpPr>
            <a:spLocks noGrp="1"/>
          </p:cNvSpPr>
          <p:nvPr>
            <p:ph sz="quarter" idx="1"/>
          </p:nvPr>
        </p:nvSpPr>
        <p:spPr/>
        <p:txBody>
          <a:bodyPr anchor="ctr">
            <a:normAutofit/>
          </a:bodyPr>
          <a:lstStyle/>
          <a:p>
            <a:pPr marL="0" indent="0" algn="just">
              <a:spcBef>
                <a:spcPts val="648"/>
              </a:spcBef>
              <a:buNone/>
            </a:pPr>
            <a:r>
              <a:rPr lang="en-US" sz="3600" b="1" spc="-85" dirty="0">
                <a:solidFill>
                  <a:schemeClr val="tx1">
                    <a:lumMod val="65000"/>
                    <a:lumOff val="35000"/>
                  </a:schemeClr>
                </a:solidFill>
              </a:rPr>
              <a:t>The conclusion is the last impression we make on the audience.  Without a conclusion, the discourse strikes us as merely stopping rather than ending with style.</a:t>
            </a:r>
            <a:endParaRPr lang="en-US" sz="2400" dirty="0">
              <a:solidFill>
                <a:schemeClr val="tx1">
                  <a:lumMod val="65000"/>
                  <a:lumOff val="35000"/>
                </a:schemeClr>
              </a:solidFill>
            </a:endParaRPr>
          </a:p>
        </p:txBody>
      </p:sp>
      <p:sp>
        <p:nvSpPr>
          <p:cNvPr id="2" name="TextBox 1">
            <a:extLst>
              <a:ext uri="{FF2B5EF4-FFF2-40B4-BE49-F238E27FC236}">
                <a16:creationId xmlns:a16="http://schemas.microsoft.com/office/drawing/2014/main" id="{A65FB89E-E943-6394-BAB7-1E7738AC6B11}"/>
              </a:ext>
            </a:extLst>
          </p:cNvPr>
          <p:cNvSpPr txBox="1"/>
          <p:nvPr/>
        </p:nvSpPr>
        <p:spPr>
          <a:xfrm>
            <a:off x="2100943" y="5519057"/>
            <a:ext cx="4737194" cy="369332"/>
          </a:xfrm>
          <a:prstGeom prst="rect">
            <a:avLst/>
          </a:prstGeom>
          <a:noFill/>
        </p:spPr>
        <p:txBody>
          <a:bodyPr wrap="none" rtlCol="0">
            <a:spAutoFit/>
          </a:bodyPr>
          <a:lstStyle/>
          <a:p>
            <a:r>
              <a:rPr lang="en-US" dirty="0"/>
              <a:t>Tip: don’t say ”In conclusion,” just conclude!</a:t>
            </a:r>
          </a:p>
        </p:txBody>
      </p:sp>
    </p:spTree>
    <p:extLst>
      <p:ext uri="{BB962C8B-B14F-4D97-AF65-F5344CB8AC3E}">
        <p14:creationId xmlns:p14="http://schemas.microsoft.com/office/powerpoint/2010/main" val="2861721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5513" y="2819400"/>
            <a:ext cx="7103506" cy="1752600"/>
          </a:xfrm>
        </p:spPr>
        <p:txBody>
          <a:bodyPr>
            <a:normAutofit/>
          </a:bodyPr>
          <a:lstStyle/>
          <a:p>
            <a:r>
              <a:rPr lang="en-US" sz="4800" dirty="0"/>
              <a:t>Quote Integration</a:t>
            </a:r>
          </a:p>
        </p:txBody>
      </p:sp>
      <p:sp>
        <p:nvSpPr>
          <p:cNvPr id="2" name="Title 1"/>
          <p:cNvSpPr>
            <a:spLocks noGrp="1"/>
          </p:cNvSpPr>
          <p:nvPr>
            <p:ph type="ctrTitle"/>
          </p:nvPr>
        </p:nvSpPr>
        <p:spPr/>
        <p:txBody>
          <a:bodyPr/>
          <a:lstStyle/>
          <a:p>
            <a:br>
              <a:rPr lang="en-US" dirty="0"/>
            </a:br>
            <a:r>
              <a:rPr lang="en-US" dirty="0"/>
              <a:t>Concept #4:</a:t>
            </a:r>
          </a:p>
        </p:txBody>
      </p:sp>
    </p:spTree>
    <p:extLst>
      <p:ext uri="{BB962C8B-B14F-4D97-AF65-F5344CB8AC3E}">
        <p14:creationId xmlns:p14="http://schemas.microsoft.com/office/powerpoint/2010/main" val="2208857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Dos and </a:t>
            </a:r>
            <a:r>
              <a:rPr lang="en-US" dirty="0" err="1"/>
              <a:t>Donts</a:t>
            </a:r>
            <a:r>
              <a:rPr lang="en-US" dirty="0"/>
              <a:t>:</a:t>
            </a:r>
          </a:p>
        </p:txBody>
      </p:sp>
      <p:sp>
        <p:nvSpPr>
          <p:cNvPr id="10" name="Content Placeholder 9"/>
          <p:cNvSpPr>
            <a:spLocks noGrp="1"/>
          </p:cNvSpPr>
          <p:nvPr>
            <p:ph sz="quarter" idx="1"/>
          </p:nvPr>
        </p:nvSpPr>
        <p:spPr>
          <a:xfrm>
            <a:off x="301752" y="1741714"/>
            <a:ext cx="4270248" cy="4572000"/>
          </a:xfrm>
        </p:spPr>
        <p:txBody>
          <a:bodyPr anchor="ctr">
            <a:normAutofit fontScale="92500" lnSpcReduction="10000"/>
          </a:bodyPr>
          <a:lstStyle/>
          <a:p>
            <a:pPr marL="0" indent="0">
              <a:lnSpc>
                <a:spcPct val="150000"/>
              </a:lnSpc>
              <a:buNone/>
            </a:pPr>
            <a:r>
              <a:rPr lang="en-US" dirty="0">
                <a:solidFill>
                  <a:schemeClr val="tx1">
                    <a:lumMod val="65000"/>
                    <a:lumOff val="35000"/>
                  </a:schemeClr>
                </a:solidFill>
              </a:rPr>
              <a:t>DON’T:</a:t>
            </a:r>
          </a:p>
          <a:p>
            <a:pPr>
              <a:lnSpc>
                <a:spcPct val="150000"/>
              </a:lnSpc>
            </a:pPr>
            <a:r>
              <a:rPr lang="en-US" dirty="0">
                <a:solidFill>
                  <a:schemeClr val="tx1">
                    <a:lumMod val="65000"/>
                    <a:lumOff val="35000"/>
                  </a:schemeClr>
                </a:solidFill>
              </a:rPr>
              <a:t>DROP a quote or let a quote stand alone</a:t>
            </a:r>
            <a:endParaRPr lang="en-US" u="sng" dirty="0">
              <a:solidFill>
                <a:schemeClr val="tx1">
                  <a:lumMod val="65000"/>
                  <a:lumOff val="35000"/>
                </a:schemeClr>
              </a:solidFill>
            </a:endParaRPr>
          </a:p>
          <a:p>
            <a:pPr>
              <a:lnSpc>
                <a:spcPct val="150000"/>
              </a:lnSpc>
            </a:pPr>
            <a:r>
              <a:rPr lang="en-US" dirty="0">
                <a:solidFill>
                  <a:schemeClr val="tx1">
                    <a:lumMod val="65000"/>
                    <a:lumOff val="35000"/>
                  </a:schemeClr>
                </a:solidFill>
              </a:rPr>
              <a:t>Include more information than necessary</a:t>
            </a:r>
          </a:p>
          <a:p>
            <a:pPr>
              <a:lnSpc>
                <a:spcPct val="150000"/>
              </a:lnSpc>
            </a:pPr>
            <a:r>
              <a:rPr lang="en-US" dirty="0">
                <a:solidFill>
                  <a:schemeClr val="tx1">
                    <a:lumMod val="65000"/>
                    <a:lumOff val="35000"/>
                  </a:schemeClr>
                </a:solidFill>
              </a:rPr>
              <a:t>Include directives: </a:t>
            </a:r>
            <a:r>
              <a:rPr lang="en-US" i="1" dirty="0">
                <a:solidFill>
                  <a:schemeClr val="tx1">
                    <a:lumMod val="65000"/>
                    <a:lumOff val="35000"/>
                  </a:schemeClr>
                </a:solidFill>
              </a:rPr>
              <a:t>said Gatsby, wondered the Grinch, etc.</a:t>
            </a:r>
          </a:p>
        </p:txBody>
      </p:sp>
      <p:sp>
        <p:nvSpPr>
          <p:cNvPr id="2" name="Content Placeholder 9">
            <a:extLst>
              <a:ext uri="{FF2B5EF4-FFF2-40B4-BE49-F238E27FC236}">
                <a16:creationId xmlns:a16="http://schemas.microsoft.com/office/drawing/2014/main" id="{1242922D-BFC8-B0EA-3544-57DB7E58C77D}"/>
              </a:ext>
            </a:extLst>
          </p:cNvPr>
          <p:cNvSpPr txBox="1">
            <a:spLocks/>
          </p:cNvSpPr>
          <p:nvPr/>
        </p:nvSpPr>
        <p:spPr>
          <a:xfrm>
            <a:off x="4565904" y="1524000"/>
            <a:ext cx="4270248" cy="4572000"/>
          </a:xfrm>
          <a:prstGeom prst="rect">
            <a:avLst/>
          </a:prstGeom>
        </p:spPr>
        <p:txBody>
          <a:bodyPr vert="horz" anchor="ctr">
            <a:normAutofit fontScale="85000"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defTabSz="914400">
              <a:lnSpc>
                <a:spcPct val="150000"/>
              </a:lnSpc>
              <a:buNone/>
            </a:pPr>
            <a:r>
              <a:rPr lang="en-US" sz="2900" dirty="0">
                <a:solidFill>
                  <a:schemeClr val="tx1">
                    <a:lumMod val="65000"/>
                    <a:lumOff val="35000"/>
                  </a:schemeClr>
                </a:solidFill>
              </a:rPr>
              <a:t>DO:</a:t>
            </a:r>
          </a:p>
          <a:p>
            <a:pPr defTabSz="914400">
              <a:lnSpc>
                <a:spcPct val="150000"/>
              </a:lnSpc>
            </a:pPr>
            <a:r>
              <a:rPr lang="en-US" dirty="0">
                <a:solidFill>
                  <a:schemeClr val="tx1">
                    <a:lumMod val="65000"/>
                    <a:lumOff val="35000"/>
                  </a:schemeClr>
                </a:solidFill>
              </a:rPr>
              <a:t>Use your own words to fit the quote grammatically into a surrounding sentence</a:t>
            </a:r>
            <a:endParaRPr lang="en-US" u="sng" dirty="0">
              <a:solidFill>
                <a:schemeClr val="tx1">
                  <a:lumMod val="65000"/>
                  <a:lumOff val="35000"/>
                </a:schemeClr>
              </a:solidFill>
            </a:endParaRPr>
          </a:p>
          <a:p>
            <a:pPr defTabSz="914400">
              <a:lnSpc>
                <a:spcPct val="150000"/>
              </a:lnSpc>
            </a:pPr>
            <a:r>
              <a:rPr lang="en-US" dirty="0">
                <a:solidFill>
                  <a:schemeClr val="tx1">
                    <a:lumMod val="65000"/>
                    <a:lumOff val="35000"/>
                  </a:schemeClr>
                </a:solidFill>
              </a:rPr>
              <a:t>Choose only the most important part</a:t>
            </a:r>
          </a:p>
          <a:p>
            <a:pPr defTabSz="914400">
              <a:lnSpc>
                <a:spcPct val="150000"/>
              </a:lnSpc>
            </a:pPr>
            <a:r>
              <a:rPr lang="en-US" dirty="0">
                <a:solidFill>
                  <a:schemeClr val="tx1">
                    <a:lumMod val="65000"/>
                    <a:lumOff val="35000"/>
                  </a:schemeClr>
                </a:solidFill>
              </a:rPr>
              <a:t>Explain who is doing the talking with your words</a:t>
            </a:r>
          </a:p>
        </p:txBody>
      </p:sp>
    </p:spTree>
    <p:extLst>
      <p:ext uri="{BB962C8B-B14F-4D97-AF65-F5344CB8AC3E}">
        <p14:creationId xmlns:p14="http://schemas.microsoft.com/office/powerpoint/2010/main" val="248367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15D790-A8FF-ED97-2C38-68ECD266CCCA}"/>
              </a:ext>
            </a:extLst>
          </p:cNvPr>
          <p:cNvPicPr>
            <a:picLocks noChangeAspect="1"/>
          </p:cNvPicPr>
          <p:nvPr/>
        </p:nvPicPr>
        <p:blipFill>
          <a:blip r:embed="rId2"/>
          <a:stretch>
            <a:fillRect/>
          </a:stretch>
        </p:blipFill>
        <p:spPr>
          <a:xfrm>
            <a:off x="685800" y="351064"/>
            <a:ext cx="7772400" cy="5829300"/>
          </a:xfrm>
          <a:prstGeom prst="rect">
            <a:avLst/>
          </a:prstGeom>
        </p:spPr>
      </p:pic>
    </p:spTree>
    <p:extLst>
      <p:ext uri="{BB962C8B-B14F-4D97-AF65-F5344CB8AC3E}">
        <p14:creationId xmlns:p14="http://schemas.microsoft.com/office/powerpoint/2010/main" val="22505939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Remember:</a:t>
            </a:r>
          </a:p>
        </p:txBody>
      </p:sp>
      <p:sp>
        <p:nvSpPr>
          <p:cNvPr id="10" name="Content Placeholder 9"/>
          <p:cNvSpPr>
            <a:spLocks noGrp="1"/>
          </p:cNvSpPr>
          <p:nvPr>
            <p:ph sz="quarter" idx="1"/>
          </p:nvPr>
        </p:nvSpPr>
        <p:spPr/>
        <p:txBody>
          <a:bodyPr anchor="ctr">
            <a:normAutofit fontScale="92500"/>
          </a:bodyPr>
          <a:lstStyle/>
          <a:p>
            <a:r>
              <a:rPr lang="en-US" dirty="0">
                <a:solidFill>
                  <a:schemeClr val="tx1">
                    <a:lumMod val="65000"/>
                    <a:lumOff val="35000"/>
                  </a:schemeClr>
                </a:solidFill>
                <a:effectLst/>
                <a:latin typeface="Georgia" panose="02040502050405020303" pitchFamily="18" charset="0"/>
              </a:rPr>
              <a:t>Introduce your quote—tell who is saying it and why</a:t>
            </a:r>
          </a:p>
          <a:p>
            <a:r>
              <a:rPr lang="en-US" dirty="0">
                <a:solidFill>
                  <a:schemeClr val="tx1">
                    <a:lumMod val="65000"/>
                    <a:lumOff val="35000"/>
                  </a:schemeClr>
                </a:solidFill>
                <a:effectLst/>
                <a:latin typeface="Georgia" panose="02040502050405020303" pitchFamily="18" charset="0"/>
              </a:rPr>
              <a:t>Keep your quote short—only use what is necessary to make your point</a:t>
            </a:r>
          </a:p>
          <a:p>
            <a:r>
              <a:rPr lang="en-US" dirty="0">
                <a:solidFill>
                  <a:schemeClr val="tx1">
                    <a:lumMod val="65000"/>
                    <a:lumOff val="35000"/>
                  </a:schemeClr>
                </a:solidFill>
                <a:effectLst/>
                <a:latin typeface="Georgia" panose="02040502050405020303" pitchFamily="18" charset="0"/>
              </a:rPr>
              <a:t>Explain what your quote means—how it ties to your TS</a:t>
            </a:r>
          </a:p>
          <a:p>
            <a:r>
              <a:rPr lang="en-US" dirty="0">
                <a:solidFill>
                  <a:schemeClr val="tx1">
                    <a:lumMod val="65000"/>
                    <a:lumOff val="35000"/>
                  </a:schemeClr>
                </a:solidFill>
                <a:effectLst/>
                <a:latin typeface="Georgia" panose="02040502050405020303" pitchFamily="18" charset="0"/>
              </a:rPr>
              <a:t>Finish with an in-text citation—page number in parenthesis followed by ending punctuation</a:t>
            </a:r>
          </a:p>
          <a:p>
            <a:r>
              <a:rPr lang="en-US" dirty="0">
                <a:solidFill>
                  <a:schemeClr val="tx1">
                    <a:lumMod val="65000"/>
                    <a:lumOff val="35000"/>
                  </a:schemeClr>
                </a:solidFill>
                <a:latin typeface="Georgia" panose="02040502050405020303" pitchFamily="18" charset="0"/>
              </a:rPr>
              <a:t>If you take out words in the middle (NOT the beginning or end), use ellipses </a:t>
            </a:r>
          </a:p>
          <a:p>
            <a:r>
              <a:rPr lang="en-US" dirty="0">
                <a:solidFill>
                  <a:schemeClr val="tx1">
                    <a:lumMod val="65000"/>
                    <a:lumOff val="35000"/>
                  </a:schemeClr>
                </a:solidFill>
                <a:effectLst/>
                <a:latin typeface="Georgia" panose="02040502050405020303" pitchFamily="18" charset="0"/>
              </a:rPr>
              <a:t>If you change a word to clarify or fit grammatically, use brackets</a:t>
            </a:r>
          </a:p>
        </p:txBody>
      </p:sp>
    </p:spTree>
    <p:extLst>
      <p:ext uri="{BB962C8B-B14F-4D97-AF65-F5344CB8AC3E}">
        <p14:creationId xmlns:p14="http://schemas.microsoft.com/office/powerpoint/2010/main" val="39383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Examples:</a:t>
            </a:r>
          </a:p>
        </p:txBody>
      </p:sp>
      <p:sp>
        <p:nvSpPr>
          <p:cNvPr id="10" name="Content Placeholder 9"/>
          <p:cNvSpPr>
            <a:spLocks noGrp="1"/>
          </p:cNvSpPr>
          <p:nvPr>
            <p:ph sz="quarter" idx="1"/>
          </p:nvPr>
        </p:nvSpPr>
        <p:spPr/>
        <p:txBody>
          <a:bodyPr anchor="ctr">
            <a:normAutofit/>
          </a:bodyPr>
          <a:lstStyle/>
          <a:p>
            <a:r>
              <a:rPr lang="en-US" dirty="0">
                <a:solidFill>
                  <a:schemeClr val="tx1">
                    <a:lumMod val="65000"/>
                    <a:lumOff val="35000"/>
                  </a:schemeClr>
                </a:solidFill>
              </a:rPr>
              <a:t>Dropped quote (bad example): Boo Radley scares the children of Maycomb. “Boo was about six-and-a-half feet tall, judging from his tracks; he dined on raw squirrels and any cats he could catch” (Lee 45).</a:t>
            </a:r>
            <a:br>
              <a:rPr lang="en-US" dirty="0">
                <a:solidFill>
                  <a:schemeClr val="tx1">
                    <a:lumMod val="65000"/>
                    <a:lumOff val="35000"/>
                  </a:schemeClr>
                </a:solidFill>
              </a:rPr>
            </a:br>
            <a:endParaRPr lang="en-US" dirty="0">
              <a:solidFill>
                <a:schemeClr val="tx1">
                  <a:lumMod val="65000"/>
                  <a:lumOff val="35000"/>
                </a:schemeClr>
              </a:solidFill>
            </a:endParaRPr>
          </a:p>
          <a:p>
            <a:r>
              <a:rPr lang="en-US" dirty="0">
                <a:solidFill>
                  <a:schemeClr val="tx1">
                    <a:lumMod val="65000"/>
                    <a:lumOff val="35000"/>
                  </a:schemeClr>
                </a:solidFill>
              </a:rPr>
              <a:t>Properly integrated quote (good example): The children of Maycomb fear Boo Radley because he “was about six-and-a-half feet tall . . . [and] dined on raw squirrels” (Lee 45).</a:t>
            </a:r>
          </a:p>
        </p:txBody>
      </p:sp>
    </p:spTree>
    <p:extLst>
      <p:ext uri="{BB962C8B-B14F-4D97-AF65-F5344CB8AC3E}">
        <p14:creationId xmlns:p14="http://schemas.microsoft.com/office/powerpoint/2010/main" val="1369643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5513" y="2819400"/>
            <a:ext cx="7103506" cy="1752600"/>
          </a:xfrm>
        </p:spPr>
        <p:txBody>
          <a:bodyPr>
            <a:normAutofit fontScale="85000" lnSpcReduction="10000"/>
          </a:bodyPr>
          <a:lstStyle/>
          <a:p>
            <a:r>
              <a:rPr lang="en-US" sz="4800" dirty="0"/>
              <a:t>Introduction </a:t>
            </a:r>
          </a:p>
          <a:p>
            <a:r>
              <a:rPr lang="en-US" sz="4800" dirty="0"/>
              <a:t>+ Thesis Statement</a:t>
            </a:r>
          </a:p>
        </p:txBody>
      </p:sp>
      <p:sp>
        <p:nvSpPr>
          <p:cNvPr id="2" name="Title 1"/>
          <p:cNvSpPr>
            <a:spLocks noGrp="1"/>
          </p:cNvSpPr>
          <p:nvPr>
            <p:ph type="ctrTitle"/>
          </p:nvPr>
        </p:nvSpPr>
        <p:spPr/>
        <p:txBody>
          <a:bodyPr/>
          <a:lstStyle/>
          <a:p>
            <a:br>
              <a:rPr lang="en-US" dirty="0"/>
            </a:br>
            <a:r>
              <a:rPr lang="en-US" dirty="0"/>
              <a:t>Concept #1:</a:t>
            </a:r>
          </a:p>
        </p:txBody>
      </p:sp>
      <p:sp>
        <p:nvSpPr>
          <p:cNvPr id="4" name="TextBox 3">
            <a:extLst>
              <a:ext uri="{FF2B5EF4-FFF2-40B4-BE49-F238E27FC236}">
                <a16:creationId xmlns:a16="http://schemas.microsoft.com/office/drawing/2014/main" id="{42999EE2-3B2F-7C1E-C5AC-0A15A69F9D27}"/>
              </a:ext>
            </a:extLst>
          </p:cNvPr>
          <p:cNvSpPr txBox="1"/>
          <p:nvPr/>
        </p:nvSpPr>
        <p:spPr>
          <a:xfrm>
            <a:off x="3009218" y="4572000"/>
            <a:ext cx="3296095" cy="1200329"/>
          </a:xfrm>
          <a:prstGeom prst="rect">
            <a:avLst/>
          </a:prstGeom>
          <a:noFill/>
        </p:spPr>
        <p:txBody>
          <a:bodyPr wrap="none" rtlCol="0">
            <a:spAutoFit/>
          </a:bodyPr>
          <a:lstStyle/>
          <a:p>
            <a:pPr algn="ctr"/>
            <a:r>
              <a:rPr lang="en-US" b="1" dirty="0">
                <a:solidFill>
                  <a:schemeClr val="tx1">
                    <a:lumMod val="65000"/>
                    <a:lumOff val="35000"/>
                  </a:schemeClr>
                </a:solidFill>
              </a:rPr>
              <a:t>Background: essay format</a:t>
            </a:r>
          </a:p>
          <a:p>
            <a:pPr marL="285750" indent="-285750" algn="ctr">
              <a:buFont typeface="Arial" panose="020B0604020202020204" pitchFamily="34" charset="0"/>
              <a:buChar char="•"/>
            </a:pPr>
            <a:r>
              <a:rPr lang="en-US" dirty="0">
                <a:solidFill>
                  <a:schemeClr val="tx1">
                    <a:lumMod val="65000"/>
                    <a:lumOff val="35000"/>
                  </a:schemeClr>
                </a:solidFill>
              </a:rPr>
              <a:t>Introduction</a:t>
            </a:r>
          </a:p>
          <a:p>
            <a:pPr marL="285750" indent="-285750" algn="ctr">
              <a:buFont typeface="Arial" panose="020B0604020202020204" pitchFamily="34" charset="0"/>
              <a:buChar char="•"/>
            </a:pPr>
            <a:r>
              <a:rPr lang="en-US" dirty="0">
                <a:solidFill>
                  <a:schemeClr val="tx1">
                    <a:lumMod val="65000"/>
                    <a:lumOff val="35000"/>
                  </a:schemeClr>
                </a:solidFill>
              </a:rPr>
              <a:t>Body Paragraphs</a:t>
            </a:r>
          </a:p>
          <a:p>
            <a:pPr marL="285750" indent="-285750" algn="ctr">
              <a:buFont typeface="Arial" panose="020B0604020202020204" pitchFamily="34" charset="0"/>
              <a:buChar char="•"/>
            </a:pPr>
            <a:r>
              <a:rPr lang="en-US" dirty="0">
                <a:solidFill>
                  <a:schemeClr val="tx1">
                    <a:lumMod val="65000"/>
                    <a:lumOff val="35000"/>
                  </a:schemeClr>
                </a:solidFill>
              </a:rPr>
              <a:t>Conclusion</a:t>
            </a:r>
          </a:p>
        </p:txBody>
      </p:sp>
    </p:spTree>
    <p:extLst>
      <p:ext uri="{BB962C8B-B14F-4D97-AF65-F5344CB8AC3E}">
        <p14:creationId xmlns:p14="http://schemas.microsoft.com/office/powerpoint/2010/main" val="58416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Integration Patterns:</a:t>
            </a:r>
          </a:p>
        </p:txBody>
      </p:sp>
      <p:sp>
        <p:nvSpPr>
          <p:cNvPr id="10" name="Content Placeholder 9"/>
          <p:cNvSpPr>
            <a:spLocks noGrp="1"/>
          </p:cNvSpPr>
          <p:nvPr>
            <p:ph sz="quarter" idx="1"/>
          </p:nvPr>
        </p:nvSpPr>
        <p:spPr/>
        <p:txBody>
          <a:bodyPr anchor="ctr">
            <a:normAutofit fontScale="85000" lnSpcReduction="20000"/>
          </a:bodyPr>
          <a:lstStyle/>
          <a:p>
            <a:pPr marL="0" lvl="0" indent="0">
              <a:buNone/>
              <a:defRPr sz="1800"/>
            </a:pPr>
            <a:r>
              <a:rPr lang="en-US" sz="3200" dirty="0">
                <a:solidFill>
                  <a:schemeClr val="tx1">
                    <a:lumMod val="65000"/>
                    <a:lumOff val="35000"/>
                  </a:schemeClr>
                </a:solidFill>
              </a:rPr>
              <a:t>1. An introducing clause plus the quotation:</a:t>
            </a:r>
          </a:p>
          <a:p>
            <a:pPr marL="0" lvl="0" indent="0">
              <a:buSzTx/>
              <a:buNone/>
              <a:defRPr sz="1800"/>
            </a:pPr>
            <a:endParaRPr lang="en-US" dirty="0">
              <a:solidFill>
                <a:schemeClr val="tx1">
                  <a:lumMod val="65000"/>
                  <a:lumOff val="35000"/>
                </a:schemeClr>
              </a:solidFill>
            </a:endParaRPr>
          </a:p>
          <a:p>
            <a:pPr marL="0" lvl="0" indent="0">
              <a:buSzTx/>
              <a:buNone/>
              <a:defRPr sz="1800"/>
            </a:pPr>
            <a:r>
              <a:rPr lang="en-US" dirty="0">
                <a:solidFill>
                  <a:schemeClr val="tx1">
                    <a:lumMod val="65000"/>
                    <a:lumOff val="35000"/>
                  </a:schemeClr>
                </a:solidFill>
              </a:rPr>
              <a:t>Example:  Gatsby is not to be regarded as a personal failure because "Gatsby turned out all right at the  end,” according to Nick (Fitzgerald 176).</a:t>
            </a:r>
          </a:p>
          <a:p>
            <a:pPr marL="0" lvl="0" indent="0">
              <a:buSzTx/>
              <a:buNone/>
              <a:defRPr sz="1800"/>
            </a:pPr>
            <a:endParaRPr lang="en-US" dirty="0">
              <a:solidFill>
                <a:schemeClr val="tx1">
                  <a:lumMod val="65000"/>
                  <a:lumOff val="35000"/>
                </a:schemeClr>
              </a:solidFill>
            </a:endParaRPr>
          </a:p>
          <a:p>
            <a:pPr marL="0" lvl="0" indent="0">
              <a:buSzTx/>
              <a:buNone/>
              <a:defRPr sz="1800"/>
            </a:pPr>
            <a:r>
              <a:rPr lang="en-US" sz="3200" dirty="0">
                <a:solidFill>
                  <a:schemeClr val="tx1">
                    <a:lumMod val="65000"/>
                    <a:lumOff val="35000"/>
                  </a:schemeClr>
                </a:solidFill>
              </a:rPr>
              <a:t>2. An assertion of your own and a colon plus the quotation </a:t>
            </a:r>
            <a:r>
              <a:rPr lang="en-US" sz="1600" dirty="0">
                <a:solidFill>
                  <a:schemeClr val="tx1">
                    <a:lumMod val="65000"/>
                    <a:lumOff val="35000"/>
                  </a:schemeClr>
                </a:solidFill>
              </a:rPr>
              <a:t>(quotation should be a complete clause):</a:t>
            </a:r>
          </a:p>
          <a:p>
            <a:pPr marL="0" lvl="0" indent="0">
              <a:buNone/>
              <a:defRPr sz="1800"/>
            </a:pPr>
            <a:endParaRPr lang="en-US" dirty="0">
              <a:solidFill>
                <a:schemeClr val="tx1">
                  <a:lumMod val="65000"/>
                  <a:lumOff val="35000"/>
                </a:schemeClr>
              </a:solidFill>
            </a:endParaRPr>
          </a:p>
          <a:p>
            <a:pPr marL="0" lvl="0" indent="0">
              <a:buNone/>
              <a:defRPr sz="1800"/>
            </a:pPr>
            <a:r>
              <a:rPr lang="en-US" dirty="0">
                <a:solidFill>
                  <a:schemeClr val="tx1">
                    <a:lumMod val="65000"/>
                    <a:lumOff val="35000"/>
                  </a:schemeClr>
                </a:solidFill>
              </a:rPr>
              <a:t>Example: Fitzgerald gives Nick a muted tribute to the hero: "Gatsby turned out all right at the end"  </a:t>
            </a:r>
            <a:br>
              <a:rPr lang="en-US" dirty="0">
                <a:solidFill>
                  <a:schemeClr val="tx1">
                    <a:lumMod val="65000"/>
                    <a:lumOff val="35000"/>
                  </a:schemeClr>
                </a:solidFill>
              </a:rPr>
            </a:br>
            <a:r>
              <a:rPr lang="en-US" dirty="0">
                <a:solidFill>
                  <a:schemeClr val="tx1">
                    <a:lumMod val="65000"/>
                    <a:lumOff val="35000"/>
                  </a:schemeClr>
                </a:solidFill>
              </a:rPr>
              <a:t> 	(176). </a:t>
            </a:r>
            <a:br>
              <a:rPr lang="en-US" dirty="0">
                <a:solidFill>
                  <a:schemeClr val="tx1">
                    <a:lumMod val="65000"/>
                    <a:lumOff val="35000"/>
                  </a:schemeClr>
                </a:solidFill>
              </a:rPr>
            </a:br>
            <a:endParaRPr lang="en-US" dirty="0">
              <a:solidFill>
                <a:schemeClr val="tx1">
                  <a:lumMod val="65000"/>
                  <a:lumOff val="35000"/>
                </a:schemeClr>
              </a:solidFill>
            </a:endParaRPr>
          </a:p>
          <a:p>
            <a:pPr marL="0" indent="0" defTabSz="448055">
              <a:buNone/>
              <a:defRPr sz="1800"/>
            </a:pPr>
            <a:r>
              <a:rPr lang="en-US" sz="3200" dirty="0">
                <a:solidFill>
                  <a:schemeClr val="tx1">
                    <a:lumMod val="65000"/>
                    <a:lumOff val="35000"/>
                  </a:schemeClr>
                </a:solidFill>
              </a:rPr>
              <a:t>3. An assertion of your own with quoted material worked in </a:t>
            </a:r>
            <a:r>
              <a:rPr lang="en-US" sz="1800" dirty="0">
                <a:solidFill>
                  <a:schemeClr val="tx1">
                    <a:lumMod val="65000"/>
                    <a:lumOff val="35000"/>
                  </a:schemeClr>
                </a:solidFill>
              </a:rPr>
              <a:t>(pulls only power words from quotation):</a:t>
            </a:r>
          </a:p>
          <a:p>
            <a:pPr marL="0" lvl="0" indent="0" defTabSz="448055">
              <a:buNone/>
              <a:defRPr sz="1800"/>
            </a:pPr>
            <a:endParaRPr lang="en-US" dirty="0">
              <a:solidFill>
                <a:schemeClr val="tx1">
                  <a:lumMod val="65000"/>
                  <a:lumOff val="35000"/>
                </a:schemeClr>
              </a:solidFill>
            </a:endParaRPr>
          </a:p>
          <a:p>
            <a:pPr marL="0" lvl="0" indent="0" defTabSz="448055">
              <a:buNone/>
              <a:defRPr sz="1800"/>
            </a:pPr>
            <a:r>
              <a:rPr lang="en-US" dirty="0">
                <a:solidFill>
                  <a:schemeClr val="tx1">
                    <a:lumMod val="65000"/>
                    <a:lumOff val="35000"/>
                  </a:schemeClr>
                </a:solidFill>
              </a:rPr>
              <a:t>Example: For Nick, who remarks that Gatsby "turned out all right", the hero deserves respect but perhaps does not inspire great admiration (176). </a:t>
            </a:r>
            <a:endParaRPr lang="en-US" sz="2400" dirty="0">
              <a:solidFill>
                <a:schemeClr val="tx1">
                  <a:lumMod val="65000"/>
                  <a:lumOff val="35000"/>
                </a:schemeClr>
              </a:solidFill>
            </a:endParaRPr>
          </a:p>
        </p:txBody>
      </p:sp>
    </p:spTree>
    <p:extLst>
      <p:ext uri="{BB962C8B-B14F-4D97-AF65-F5344CB8AC3E}">
        <p14:creationId xmlns:p14="http://schemas.microsoft.com/office/powerpoint/2010/main" val="3183075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541A36-3890-B4D1-CD67-6B7157FD6D5B}"/>
              </a:ext>
            </a:extLst>
          </p:cNvPr>
          <p:cNvSpPr>
            <a:spLocks noGrp="1"/>
          </p:cNvSpPr>
          <p:nvPr>
            <p:ph type="title"/>
          </p:nvPr>
        </p:nvSpPr>
        <p:spPr/>
        <p:txBody>
          <a:bodyPr/>
          <a:lstStyle/>
          <a:p>
            <a:r>
              <a:rPr lang="en-US" dirty="0"/>
              <a:t>Example 1:</a:t>
            </a:r>
          </a:p>
        </p:txBody>
      </p:sp>
      <p:sp>
        <p:nvSpPr>
          <p:cNvPr id="4" name="Content Placeholder 3">
            <a:extLst>
              <a:ext uri="{FF2B5EF4-FFF2-40B4-BE49-F238E27FC236}">
                <a16:creationId xmlns:a16="http://schemas.microsoft.com/office/drawing/2014/main" id="{A47E5BC1-9C4A-31D5-2E47-DC48D49C7A90}"/>
              </a:ext>
            </a:extLst>
          </p:cNvPr>
          <p:cNvSpPr>
            <a:spLocks noGrp="1"/>
          </p:cNvSpPr>
          <p:nvPr>
            <p:ph sz="half" idx="1"/>
          </p:nvPr>
        </p:nvSpPr>
        <p:spPr/>
        <p:txBody>
          <a:bodyPr>
            <a:normAutofit lnSpcReduction="10000"/>
          </a:bodyPr>
          <a:lstStyle/>
          <a:p>
            <a:r>
              <a:rPr lang="en-US" dirty="0"/>
              <a:t>Dropped Quote:</a:t>
            </a:r>
          </a:p>
          <a:p>
            <a:pPr marL="0" indent="0" algn="just">
              <a:buNone/>
            </a:pPr>
            <a:r>
              <a:rPr lang="en-US" dirty="0">
                <a:solidFill>
                  <a:schemeClr val="tx1">
                    <a:lumMod val="65000"/>
                    <a:lumOff val="35000"/>
                  </a:schemeClr>
                </a:solidFill>
                <a:effectLst/>
                <a:latin typeface="Times New Roman" panose="02020603050405020304" pitchFamily="18" charset="0"/>
              </a:rPr>
              <a:t>"I leave thee alone; alone with thy infant, and the scarlet letter! How is it, Hester? Doth thy sentence bind thee to wear the token in thy sleep? Art thou not afraid of nightmares and hideous dreams?" (67). As this quote exhibits, Hawthorne utilizes the scarlet letter as symbolism for Hester's remorse.</a:t>
            </a:r>
          </a:p>
          <a:p>
            <a:pPr marL="0" indent="0">
              <a:buNone/>
            </a:pPr>
            <a:endParaRPr lang="en-US" dirty="0"/>
          </a:p>
        </p:txBody>
      </p:sp>
      <p:sp>
        <p:nvSpPr>
          <p:cNvPr id="5" name="Content Placeholder 4">
            <a:extLst>
              <a:ext uri="{FF2B5EF4-FFF2-40B4-BE49-F238E27FC236}">
                <a16:creationId xmlns:a16="http://schemas.microsoft.com/office/drawing/2014/main" id="{34D5CD94-9DFE-E52B-4EC8-C46FA9DD651D}"/>
              </a:ext>
            </a:extLst>
          </p:cNvPr>
          <p:cNvSpPr>
            <a:spLocks noGrp="1"/>
          </p:cNvSpPr>
          <p:nvPr>
            <p:ph sz="half" idx="2"/>
          </p:nvPr>
        </p:nvSpPr>
        <p:spPr/>
        <p:txBody>
          <a:bodyPr>
            <a:normAutofit lnSpcReduction="10000"/>
          </a:bodyPr>
          <a:lstStyle/>
          <a:p>
            <a:r>
              <a:rPr lang="en-US" dirty="0"/>
              <a:t>Fully Integrated:</a:t>
            </a:r>
          </a:p>
          <a:p>
            <a:pPr marL="0" indent="0" algn="just">
              <a:buNone/>
            </a:pPr>
            <a:r>
              <a:rPr lang="en-US" dirty="0">
                <a:solidFill>
                  <a:schemeClr val="tx1">
                    <a:lumMod val="65000"/>
                    <a:lumOff val="35000"/>
                  </a:schemeClr>
                </a:solidFill>
                <a:effectLst/>
                <a:latin typeface="Times New Roman" panose="02020603050405020304" pitchFamily="18" charset="0"/>
              </a:rPr>
              <a:t>As Chillingworth leaves Hester after his interview with her in the prison, following her time on the scaffold, he states, "I leave thee . . . alone with thy infant and the scarlet letter . . . Art thou not afraid of nightmares and hideous dreams?" (67). Hester is alone with her child, </a:t>
            </a:r>
            <a:br>
              <a:rPr lang="en-US" dirty="0">
                <a:solidFill>
                  <a:schemeClr val="tx1">
                    <a:lumMod val="65000"/>
                    <a:lumOff val="35000"/>
                  </a:schemeClr>
                </a:solidFill>
                <a:effectLst/>
                <a:latin typeface="Times New Roman" panose="02020603050405020304" pitchFamily="18" charset="0"/>
              </a:rPr>
            </a:br>
            <a:r>
              <a:rPr lang="en-US" dirty="0">
                <a:solidFill>
                  <a:schemeClr val="tx1">
                    <a:lumMod val="65000"/>
                    <a:lumOff val="35000"/>
                  </a:schemeClr>
                </a:solidFill>
                <a:effectLst/>
                <a:latin typeface="Times New Roman" panose="02020603050405020304" pitchFamily="18" charset="0"/>
              </a:rPr>
              <a:t>her letter, and her remorse.</a:t>
            </a:r>
          </a:p>
          <a:p>
            <a:pPr marL="0" indent="0">
              <a:buNone/>
            </a:pPr>
            <a:endParaRPr lang="en-US" dirty="0">
              <a:solidFill>
                <a:srgbClr val="FFFFFF"/>
              </a:solidFill>
              <a:effectLst/>
              <a:latin typeface="Times New Roman" panose="02020603050405020304" pitchFamily="18" charset="0"/>
            </a:endParaRPr>
          </a:p>
          <a:p>
            <a:pPr marL="0" indent="0">
              <a:buNone/>
            </a:pPr>
            <a:endParaRPr lang="en-US" dirty="0">
              <a:solidFill>
                <a:srgbClr val="FFFFFF"/>
              </a:solidFill>
              <a:effectLst/>
              <a:latin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23041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5C9CAD-05A5-6A0B-41BF-4EC5D910B88A}"/>
              </a:ext>
            </a:extLst>
          </p:cNvPr>
          <p:cNvSpPr>
            <a:spLocks noGrp="1"/>
          </p:cNvSpPr>
          <p:nvPr>
            <p:ph type="title"/>
          </p:nvPr>
        </p:nvSpPr>
        <p:spPr/>
        <p:txBody>
          <a:bodyPr/>
          <a:lstStyle/>
          <a:p>
            <a:r>
              <a:rPr lang="en-US" dirty="0"/>
              <a:t>Example 2:</a:t>
            </a:r>
          </a:p>
        </p:txBody>
      </p:sp>
      <p:sp>
        <p:nvSpPr>
          <p:cNvPr id="5" name="Content Placeholder 4">
            <a:extLst>
              <a:ext uri="{FF2B5EF4-FFF2-40B4-BE49-F238E27FC236}">
                <a16:creationId xmlns:a16="http://schemas.microsoft.com/office/drawing/2014/main" id="{6850CFA5-2D4E-13A3-B83D-B376AE4B5896}"/>
              </a:ext>
            </a:extLst>
          </p:cNvPr>
          <p:cNvSpPr>
            <a:spLocks noGrp="1"/>
          </p:cNvSpPr>
          <p:nvPr>
            <p:ph sz="half" idx="1"/>
          </p:nvPr>
        </p:nvSpPr>
        <p:spPr/>
        <p:txBody>
          <a:bodyPr>
            <a:normAutofit fontScale="25000" lnSpcReduction="20000"/>
          </a:bodyPr>
          <a:lstStyle/>
          <a:p>
            <a:r>
              <a:rPr lang="en-US" sz="11200" dirty="0">
                <a:latin typeface="Times New Roman" panose="02020603050405020304" pitchFamily="18" charset="0"/>
                <a:cs typeface="Times New Roman" panose="02020603050405020304" pitchFamily="18" charset="0"/>
              </a:rPr>
              <a:t>Too Much Quote:</a:t>
            </a:r>
          </a:p>
          <a:p>
            <a:pPr marL="0" indent="0" algn="just">
              <a:buNone/>
            </a:pPr>
            <a:r>
              <a:rPr lang="en-US" sz="9600" dirty="0">
                <a:solidFill>
                  <a:schemeClr val="tx1">
                    <a:lumMod val="65000"/>
                    <a:lumOff val="35000"/>
                  </a:schemeClr>
                </a:solidFill>
                <a:effectLst/>
                <a:latin typeface="Times New Roman" panose="02020603050405020304" pitchFamily="18" charset="0"/>
                <a:cs typeface="Times New Roman" panose="02020603050405020304" pitchFamily="18" charset="0"/>
              </a:rPr>
              <a:t>Despite this exquisite description, the reader can immediately see how the scarlet letter affects Hester "When the young woman . . . stood fully revealed before the crowd, it seemed to be her first impulse to clasp the infant closely to her bosom; not so much by an impulse of motherly affection, as that she might thereby conceal a certain token which was wrought or fastened into her dress" (45).</a:t>
            </a:r>
          </a:p>
          <a:p>
            <a:pPr marL="0" indent="0">
              <a:buNone/>
            </a:pPr>
            <a:endParaRPr lang="en-US" dirty="0"/>
          </a:p>
        </p:txBody>
      </p:sp>
      <p:sp>
        <p:nvSpPr>
          <p:cNvPr id="10" name="TextBox 9">
            <a:extLst>
              <a:ext uri="{FF2B5EF4-FFF2-40B4-BE49-F238E27FC236}">
                <a16:creationId xmlns:a16="http://schemas.microsoft.com/office/drawing/2014/main" id="{5F9C929C-989C-C914-EFDF-8F6E6B2FA457}"/>
              </a:ext>
            </a:extLst>
          </p:cNvPr>
          <p:cNvSpPr txBox="1"/>
          <p:nvPr/>
        </p:nvSpPr>
        <p:spPr>
          <a:xfrm>
            <a:off x="4568952" y="1371600"/>
            <a:ext cx="4264152" cy="4955203"/>
          </a:xfrm>
          <a:prstGeom prst="rect">
            <a:avLst/>
          </a:prstGeom>
          <a:noFill/>
        </p:spPr>
        <p:txBody>
          <a:bodyPr wrap="square">
            <a:spAutoFit/>
          </a:bodyPr>
          <a:lstStyle/>
          <a:p>
            <a:pPr marL="457200" indent="-457200">
              <a:buClr>
                <a:schemeClr val="accent1"/>
              </a:buClr>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Just Right:</a:t>
            </a:r>
          </a:p>
          <a:p>
            <a:pPr marL="0" indent="0" algn="just">
              <a:buNone/>
            </a:pPr>
            <a:r>
              <a:rPr lang="en-US" sz="2400" dirty="0">
                <a:solidFill>
                  <a:schemeClr val="tx1">
                    <a:lumMod val="65000"/>
                    <a:lumOff val="35000"/>
                  </a:schemeClr>
                </a:solidFill>
                <a:effectLst/>
                <a:latin typeface="Times New Roman" panose="02020603050405020304" pitchFamily="18" charset="0"/>
                <a:cs typeface="Times New Roman" panose="02020603050405020304" pitchFamily="18" charset="0"/>
              </a:rPr>
              <a:t>Despite this description, the reader can immediately see how the scarlet letter affects Hester, who, as she stands before the crowd holding her baby and wearing her letter, "clasp[s] the infant closely to her bosom; not so much by an impulse of motherly affection, as that she might thereby conceal a certain token which was wrought or fastened into her dress" (45). </a:t>
            </a:r>
          </a:p>
        </p:txBody>
      </p:sp>
    </p:spTree>
    <p:extLst>
      <p:ext uri="{BB962C8B-B14F-4D97-AF65-F5344CB8AC3E}">
        <p14:creationId xmlns:p14="http://schemas.microsoft.com/office/powerpoint/2010/main" val="197443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90B07-3FFA-47EA-6496-715DBD3A58B9}"/>
              </a:ext>
            </a:extLst>
          </p:cNvPr>
          <p:cNvSpPr>
            <a:spLocks noGrp="1"/>
          </p:cNvSpPr>
          <p:nvPr>
            <p:ph type="title"/>
          </p:nvPr>
        </p:nvSpPr>
        <p:spPr/>
        <p:txBody>
          <a:bodyPr/>
          <a:lstStyle/>
          <a:p>
            <a:r>
              <a:rPr lang="en-US" dirty="0"/>
              <a:t>Example 3:</a:t>
            </a:r>
          </a:p>
        </p:txBody>
      </p:sp>
      <p:sp>
        <p:nvSpPr>
          <p:cNvPr id="3" name="Content Placeholder 2">
            <a:extLst>
              <a:ext uri="{FF2B5EF4-FFF2-40B4-BE49-F238E27FC236}">
                <a16:creationId xmlns:a16="http://schemas.microsoft.com/office/drawing/2014/main" id="{3D2C0472-8843-17E9-35D6-2A87C7C5166B}"/>
              </a:ext>
            </a:extLst>
          </p:cNvPr>
          <p:cNvSpPr>
            <a:spLocks noGrp="1"/>
          </p:cNvSpPr>
          <p:nvPr>
            <p:ph sz="half" idx="1"/>
          </p:nvPr>
        </p:nvSpPr>
        <p:spPr/>
        <p:txBody>
          <a:bodyPr>
            <a:normAutofit lnSpcReduction="10000"/>
          </a:bodyPr>
          <a:lstStyle/>
          <a:p>
            <a:r>
              <a:rPr lang="en-US" dirty="0"/>
              <a:t>Too Much:</a:t>
            </a:r>
          </a:p>
          <a:p>
            <a:pPr marL="0" indent="0" algn="just">
              <a:buNone/>
            </a:pPr>
            <a:r>
              <a:rPr lang="en-US" dirty="0">
                <a:solidFill>
                  <a:schemeClr val="tx1">
                    <a:lumMod val="65000"/>
                    <a:lumOff val="35000"/>
                  </a:schemeClr>
                </a:solidFill>
                <a:effectLst/>
                <a:latin typeface="Times New Roman" panose="02020603050405020304" pitchFamily="18" charset="0"/>
              </a:rPr>
              <a:t>However, the town eventually forgave her. Hawthorne states at the beginning of chapter thirteen, "Hester Prynne did not now occupy precisely the same position in which we beheld her during the earlier periods of her ignominy . . . Hatred, by a gradual and quiet process, will even be transferred to love" (190). </a:t>
            </a:r>
          </a:p>
          <a:p>
            <a:endParaRPr lang="en-US" dirty="0"/>
          </a:p>
        </p:txBody>
      </p:sp>
      <p:sp>
        <p:nvSpPr>
          <p:cNvPr id="4" name="Content Placeholder 3">
            <a:extLst>
              <a:ext uri="{FF2B5EF4-FFF2-40B4-BE49-F238E27FC236}">
                <a16:creationId xmlns:a16="http://schemas.microsoft.com/office/drawing/2014/main" id="{2393BB54-A422-70F0-0837-D15DCA97DFED}"/>
              </a:ext>
            </a:extLst>
          </p:cNvPr>
          <p:cNvSpPr>
            <a:spLocks noGrp="1"/>
          </p:cNvSpPr>
          <p:nvPr>
            <p:ph sz="half" idx="2"/>
          </p:nvPr>
        </p:nvSpPr>
        <p:spPr/>
        <p:txBody>
          <a:bodyPr>
            <a:normAutofit lnSpcReduction="10000"/>
          </a:bodyPr>
          <a:lstStyle/>
          <a:p>
            <a:r>
              <a:rPr lang="en-US" dirty="0"/>
              <a:t>Just Right:</a:t>
            </a:r>
          </a:p>
          <a:p>
            <a:pPr marL="0" indent="0" algn="just">
              <a:buNone/>
            </a:pPr>
            <a:r>
              <a:rPr lang="en-US" dirty="0">
                <a:solidFill>
                  <a:schemeClr val="tx1">
                    <a:lumMod val="65000"/>
                    <a:lumOff val="35000"/>
                  </a:schemeClr>
                </a:solidFill>
                <a:effectLst/>
                <a:latin typeface="Times New Roman" panose="02020603050405020304" pitchFamily="18" charset="0"/>
              </a:rPr>
              <a:t>However, the town eventually forgave her, and did not view her as they once had, showing that "hatred, by a gradual and quiet process, will even be transferred to love" (190).</a:t>
            </a:r>
          </a:p>
          <a:p>
            <a:pPr marL="0" indent="0">
              <a:buNone/>
            </a:pPr>
            <a:endParaRPr lang="en-US" dirty="0"/>
          </a:p>
        </p:txBody>
      </p:sp>
    </p:spTree>
    <p:extLst>
      <p:ext uri="{BB962C8B-B14F-4D97-AF65-F5344CB8AC3E}">
        <p14:creationId xmlns:p14="http://schemas.microsoft.com/office/powerpoint/2010/main" val="401860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282B7-D4E0-3340-1262-E86C57CCEBBF}"/>
              </a:ext>
            </a:extLst>
          </p:cNvPr>
          <p:cNvSpPr>
            <a:spLocks noGrp="1"/>
          </p:cNvSpPr>
          <p:nvPr>
            <p:ph type="title"/>
          </p:nvPr>
        </p:nvSpPr>
        <p:spPr/>
        <p:txBody>
          <a:bodyPr/>
          <a:lstStyle/>
          <a:p>
            <a:r>
              <a:rPr lang="en-US" dirty="0"/>
              <a:t>Example 4:</a:t>
            </a:r>
          </a:p>
        </p:txBody>
      </p:sp>
      <p:sp>
        <p:nvSpPr>
          <p:cNvPr id="3" name="Content Placeholder 2">
            <a:extLst>
              <a:ext uri="{FF2B5EF4-FFF2-40B4-BE49-F238E27FC236}">
                <a16:creationId xmlns:a16="http://schemas.microsoft.com/office/drawing/2014/main" id="{5ACAD86B-12AB-20C4-767B-46159EB06AA3}"/>
              </a:ext>
            </a:extLst>
          </p:cNvPr>
          <p:cNvSpPr>
            <a:spLocks noGrp="1"/>
          </p:cNvSpPr>
          <p:nvPr>
            <p:ph sz="half" idx="1"/>
          </p:nvPr>
        </p:nvSpPr>
        <p:spPr/>
        <p:txBody>
          <a:bodyPr/>
          <a:lstStyle/>
          <a:p>
            <a:r>
              <a:rPr lang="en-US" dirty="0"/>
              <a:t>Quote includes directives:</a:t>
            </a:r>
          </a:p>
          <a:p>
            <a:pPr marL="0" indent="0" algn="just">
              <a:buNone/>
            </a:pPr>
            <a:r>
              <a:rPr lang="en-US" dirty="0">
                <a:solidFill>
                  <a:schemeClr val="tx1">
                    <a:lumMod val="65000"/>
                    <a:lumOff val="35000"/>
                  </a:schemeClr>
                </a:solidFill>
              </a:rPr>
              <a:t>He didn’t expect anything specific, but receives a surprising response saying “Civilization is going to pieces, broke out Tom violently. I’ve gotten to be a pessimist about things” (13).</a:t>
            </a:r>
          </a:p>
        </p:txBody>
      </p:sp>
      <p:sp>
        <p:nvSpPr>
          <p:cNvPr id="4" name="Content Placeholder 3">
            <a:extLst>
              <a:ext uri="{FF2B5EF4-FFF2-40B4-BE49-F238E27FC236}">
                <a16:creationId xmlns:a16="http://schemas.microsoft.com/office/drawing/2014/main" id="{D9F0E954-F113-C898-A7C0-BA39BA18E3EF}"/>
              </a:ext>
            </a:extLst>
          </p:cNvPr>
          <p:cNvSpPr>
            <a:spLocks noGrp="1"/>
          </p:cNvSpPr>
          <p:nvPr>
            <p:ph sz="half" idx="2"/>
          </p:nvPr>
        </p:nvSpPr>
        <p:spPr/>
        <p:txBody>
          <a:bodyPr/>
          <a:lstStyle/>
          <a:p>
            <a:r>
              <a:rPr lang="en-US" dirty="0"/>
              <a:t>Directive-free Quote:</a:t>
            </a:r>
          </a:p>
          <a:p>
            <a:pPr marL="0" indent="0" algn="just">
              <a:buNone/>
            </a:pPr>
            <a:r>
              <a:rPr lang="en-US" dirty="0">
                <a:solidFill>
                  <a:schemeClr val="tx1">
                    <a:lumMod val="65000"/>
                    <a:lumOff val="35000"/>
                  </a:schemeClr>
                </a:solidFill>
              </a:rPr>
              <a:t>Seeking to change the subject, Nick doesn’t expect a direct response, but receives one nonetheless when Tom states emphatically that “[c]</a:t>
            </a:r>
            <a:r>
              <a:rPr lang="en-US" dirty="0" err="1">
                <a:solidFill>
                  <a:schemeClr val="tx1">
                    <a:lumMod val="65000"/>
                    <a:lumOff val="35000"/>
                  </a:schemeClr>
                </a:solidFill>
              </a:rPr>
              <a:t>ivilization</a:t>
            </a:r>
            <a:r>
              <a:rPr lang="en-US" dirty="0">
                <a:solidFill>
                  <a:schemeClr val="tx1">
                    <a:lumMod val="65000"/>
                    <a:lumOff val="35000"/>
                  </a:schemeClr>
                </a:solidFill>
              </a:rPr>
              <a:t> is going to pieces,” further remarking on his pessimistic attitude (13).</a:t>
            </a:r>
          </a:p>
        </p:txBody>
      </p:sp>
    </p:spTree>
    <p:extLst>
      <p:ext uri="{BB962C8B-B14F-4D97-AF65-F5344CB8AC3E}">
        <p14:creationId xmlns:p14="http://schemas.microsoft.com/office/powerpoint/2010/main" val="39369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FBB58-09F5-E3F1-BDED-996132CC71F5}"/>
              </a:ext>
            </a:extLst>
          </p:cNvPr>
          <p:cNvSpPr>
            <a:spLocks noGrp="1"/>
          </p:cNvSpPr>
          <p:nvPr>
            <p:ph type="title"/>
          </p:nvPr>
        </p:nvSpPr>
        <p:spPr/>
        <p:txBody>
          <a:bodyPr/>
          <a:lstStyle/>
          <a:p>
            <a:r>
              <a:rPr lang="en-US" dirty="0"/>
              <a:t>Remember:</a:t>
            </a:r>
          </a:p>
        </p:txBody>
      </p:sp>
      <p:sp>
        <p:nvSpPr>
          <p:cNvPr id="5" name="Content Placeholder 4">
            <a:extLst>
              <a:ext uri="{FF2B5EF4-FFF2-40B4-BE49-F238E27FC236}">
                <a16:creationId xmlns:a16="http://schemas.microsoft.com/office/drawing/2014/main" id="{2668FFC7-D961-62A3-3B60-CFF26A90C54E}"/>
              </a:ext>
            </a:extLst>
          </p:cNvPr>
          <p:cNvSpPr>
            <a:spLocks noGrp="1"/>
          </p:cNvSpPr>
          <p:nvPr>
            <p:ph sz="quarter" idx="1"/>
          </p:nvPr>
        </p:nvSpPr>
        <p:spPr/>
        <p:txBody>
          <a:bodyPr>
            <a:normAutofit fontScale="92500"/>
          </a:bodyPr>
          <a:lstStyle/>
          <a:p>
            <a:r>
              <a:rPr lang="en-US" sz="3500" dirty="0">
                <a:solidFill>
                  <a:schemeClr val="tx1">
                    <a:lumMod val="65000"/>
                    <a:lumOff val="35000"/>
                  </a:schemeClr>
                </a:solidFill>
                <a:effectLst/>
                <a:latin typeface="Candara" panose="020E0502030303020204" pitchFamily="34" charset="0"/>
              </a:rPr>
              <a:t>Introduce your quote—tell who is saying it and why</a:t>
            </a:r>
          </a:p>
          <a:p>
            <a:r>
              <a:rPr lang="en-US" sz="3500" dirty="0">
                <a:solidFill>
                  <a:schemeClr val="tx1">
                    <a:lumMod val="65000"/>
                    <a:lumOff val="35000"/>
                  </a:schemeClr>
                </a:solidFill>
                <a:effectLst/>
                <a:latin typeface="Candara" panose="020E0502030303020204" pitchFamily="34" charset="0"/>
              </a:rPr>
              <a:t>Keep your quote short—only use what is necessary to make your point</a:t>
            </a:r>
          </a:p>
          <a:p>
            <a:r>
              <a:rPr lang="en-US" sz="3500" dirty="0">
                <a:solidFill>
                  <a:schemeClr val="tx1">
                    <a:lumMod val="65000"/>
                    <a:lumOff val="35000"/>
                  </a:schemeClr>
                </a:solidFill>
                <a:effectLst/>
                <a:latin typeface="Candara" panose="020E0502030303020204" pitchFamily="34" charset="0"/>
              </a:rPr>
              <a:t>Explain what your quote means—how it ties to your TS</a:t>
            </a:r>
          </a:p>
          <a:p>
            <a:r>
              <a:rPr lang="en-US" sz="3500" dirty="0">
                <a:solidFill>
                  <a:schemeClr val="tx1">
                    <a:lumMod val="65000"/>
                    <a:lumOff val="35000"/>
                  </a:schemeClr>
                </a:solidFill>
                <a:effectLst/>
                <a:latin typeface="Candara" panose="020E0502030303020204" pitchFamily="34" charset="0"/>
              </a:rPr>
              <a:t>Finish with an in-text citation—page number in parenthesis followed by ending punctuation</a:t>
            </a:r>
          </a:p>
          <a:p>
            <a:endParaRPr lang="en-US" dirty="0"/>
          </a:p>
        </p:txBody>
      </p:sp>
    </p:spTree>
    <p:extLst>
      <p:ext uri="{BB962C8B-B14F-4D97-AF65-F5344CB8AC3E}">
        <p14:creationId xmlns:p14="http://schemas.microsoft.com/office/powerpoint/2010/main" val="18450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3 Parts of an Introduction:</a:t>
            </a:r>
          </a:p>
        </p:txBody>
      </p:sp>
      <p:sp>
        <p:nvSpPr>
          <p:cNvPr id="4" name="Isosceles Triangle 3"/>
          <p:cNvSpPr/>
          <p:nvPr/>
        </p:nvSpPr>
        <p:spPr>
          <a:xfrm rot="10800000">
            <a:off x="4033924" y="2271750"/>
            <a:ext cx="4424961" cy="3255899"/>
          </a:xfrm>
          <a:prstGeom prst="triangle">
            <a:avLst>
              <a:gd name="adj" fmla="val 4944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301752" y="2141355"/>
            <a:ext cx="4424961" cy="3970318"/>
          </a:xfrm>
          <a:prstGeom prst="rect">
            <a:avLst/>
          </a:prstGeom>
          <a:noFill/>
        </p:spPr>
        <p:txBody>
          <a:bodyPr wrap="square" rtlCol="0">
            <a:spAutoFit/>
          </a:bodyPr>
          <a:lstStyle/>
          <a:p>
            <a:r>
              <a:rPr lang="en-US" b="1" dirty="0">
                <a:solidFill>
                  <a:schemeClr val="tx1">
                    <a:lumMod val="65000"/>
                    <a:lumOff val="35000"/>
                  </a:schemeClr>
                </a:solidFill>
              </a:rPr>
              <a:t>Hook:</a:t>
            </a:r>
            <a:r>
              <a:rPr lang="en-US" dirty="0">
                <a:solidFill>
                  <a:schemeClr val="tx1">
                    <a:lumMod val="65000"/>
                    <a:lumOff val="35000"/>
                  </a:schemeClr>
                </a:solidFill>
              </a:rPr>
              <a:t> </a:t>
            </a:r>
            <a:br>
              <a:rPr lang="en-US" dirty="0">
                <a:solidFill>
                  <a:schemeClr val="tx1">
                    <a:lumMod val="65000"/>
                    <a:lumOff val="35000"/>
                  </a:schemeClr>
                </a:solidFill>
              </a:rPr>
            </a:br>
            <a:r>
              <a:rPr lang="en-US" dirty="0">
                <a:solidFill>
                  <a:schemeClr val="tx1">
                    <a:lumMod val="65000"/>
                    <a:lumOff val="35000"/>
                  </a:schemeClr>
                </a:solidFill>
              </a:rPr>
              <a:t>Grabs attention</a:t>
            </a:r>
          </a:p>
          <a:p>
            <a:endParaRPr lang="en-US" dirty="0">
              <a:solidFill>
                <a:schemeClr val="tx1">
                  <a:lumMod val="65000"/>
                  <a:lumOff val="35000"/>
                </a:schemeClr>
              </a:solidFill>
            </a:endParaRPr>
          </a:p>
          <a:p>
            <a:endParaRPr lang="en-US" dirty="0">
              <a:solidFill>
                <a:schemeClr val="tx1">
                  <a:lumMod val="65000"/>
                  <a:lumOff val="35000"/>
                </a:schemeClr>
              </a:solidFill>
            </a:endParaRPr>
          </a:p>
          <a:p>
            <a:endParaRPr lang="en-US" b="1" dirty="0">
              <a:solidFill>
                <a:schemeClr val="tx1">
                  <a:lumMod val="65000"/>
                  <a:lumOff val="35000"/>
                </a:schemeClr>
              </a:solidFill>
            </a:endParaRPr>
          </a:p>
          <a:p>
            <a:r>
              <a:rPr lang="en-US" b="1" dirty="0">
                <a:solidFill>
                  <a:schemeClr val="tx1">
                    <a:lumMod val="65000"/>
                    <a:lumOff val="35000"/>
                  </a:schemeClr>
                </a:solidFill>
              </a:rPr>
              <a:t>Narrowing:</a:t>
            </a:r>
            <a:r>
              <a:rPr lang="en-US" dirty="0">
                <a:solidFill>
                  <a:schemeClr val="tx1">
                    <a:lumMod val="65000"/>
                    <a:lumOff val="35000"/>
                  </a:schemeClr>
                </a:solidFill>
              </a:rPr>
              <a:t> </a:t>
            </a:r>
            <a:br>
              <a:rPr lang="en-US" dirty="0">
                <a:solidFill>
                  <a:schemeClr val="tx1">
                    <a:lumMod val="65000"/>
                    <a:lumOff val="35000"/>
                  </a:schemeClr>
                </a:solidFill>
              </a:rPr>
            </a:br>
            <a:r>
              <a:rPr lang="en-US" dirty="0">
                <a:solidFill>
                  <a:schemeClr val="tx1">
                    <a:lumMod val="65000"/>
                    <a:lumOff val="35000"/>
                  </a:schemeClr>
                </a:solidFill>
              </a:rPr>
              <a:t>Transitions from hook to thesis; introduces book title and author, </a:t>
            </a:r>
          </a:p>
          <a:p>
            <a:r>
              <a:rPr lang="en-US" dirty="0">
                <a:solidFill>
                  <a:schemeClr val="tx1">
                    <a:lumMod val="65000"/>
                    <a:lumOff val="35000"/>
                  </a:schemeClr>
                </a:solidFill>
              </a:rPr>
              <a:t>presents background info </a:t>
            </a:r>
          </a:p>
          <a:p>
            <a:endParaRPr lang="en-US" b="1" dirty="0">
              <a:solidFill>
                <a:schemeClr val="tx1">
                  <a:lumMod val="65000"/>
                  <a:lumOff val="35000"/>
                </a:schemeClr>
              </a:solidFill>
            </a:endParaRPr>
          </a:p>
          <a:p>
            <a:endParaRPr lang="en-US" b="1" dirty="0">
              <a:solidFill>
                <a:schemeClr val="tx1">
                  <a:lumMod val="65000"/>
                  <a:lumOff val="35000"/>
                </a:schemeClr>
              </a:solidFill>
            </a:endParaRPr>
          </a:p>
          <a:p>
            <a:r>
              <a:rPr lang="en-US" b="1" dirty="0">
                <a:solidFill>
                  <a:schemeClr val="tx1">
                    <a:lumMod val="65000"/>
                    <a:lumOff val="35000"/>
                  </a:schemeClr>
                </a:solidFill>
              </a:rPr>
              <a:t>Thesis:</a:t>
            </a:r>
          </a:p>
          <a:p>
            <a:r>
              <a:rPr lang="en-US" dirty="0">
                <a:solidFill>
                  <a:schemeClr val="tx1">
                    <a:lumMod val="65000"/>
                    <a:lumOff val="35000"/>
                  </a:schemeClr>
                </a:solidFill>
              </a:rPr>
              <a:t>One arguable sentence that </a:t>
            </a:r>
          </a:p>
          <a:p>
            <a:r>
              <a:rPr lang="en-US" dirty="0">
                <a:solidFill>
                  <a:schemeClr val="tx1">
                    <a:lumMod val="65000"/>
                    <a:lumOff val="35000"/>
                  </a:schemeClr>
                </a:solidFill>
              </a:rPr>
              <a:t>presents the main argument of the author</a:t>
            </a:r>
          </a:p>
        </p:txBody>
      </p:sp>
      <p:cxnSp>
        <p:nvCxnSpPr>
          <p:cNvPr id="7" name="Straight Arrow Connector 6"/>
          <p:cNvCxnSpPr>
            <a:cxnSpLocks/>
          </p:cNvCxnSpPr>
          <p:nvPr/>
        </p:nvCxnSpPr>
        <p:spPr>
          <a:xfrm>
            <a:off x="1197428" y="2299290"/>
            <a:ext cx="26427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cxnSpLocks/>
          </p:cNvCxnSpPr>
          <p:nvPr/>
        </p:nvCxnSpPr>
        <p:spPr>
          <a:xfrm>
            <a:off x="1861457" y="3733800"/>
            <a:ext cx="289255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cxnSpLocks/>
          </p:cNvCxnSpPr>
          <p:nvPr/>
        </p:nvCxnSpPr>
        <p:spPr>
          <a:xfrm>
            <a:off x="1306286" y="5377698"/>
            <a:ext cx="470577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191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 5 Types of Introductions:</a:t>
            </a:r>
          </a:p>
        </p:txBody>
      </p:sp>
      <p:sp>
        <p:nvSpPr>
          <p:cNvPr id="10" name="Content Placeholder 9"/>
          <p:cNvSpPr>
            <a:spLocks noGrp="1"/>
          </p:cNvSpPr>
          <p:nvPr>
            <p:ph sz="quarter" idx="1"/>
          </p:nvPr>
        </p:nvSpPr>
        <p:spPr/>
        <p:txBody>
          <a:bodyPr anchor="ctr">
            <a:normAutofit/>
          </a:bodyPr>
          <a:lstStyle/>
          <a:p>
            <a:pPr marL="514350" indent="-514350">
              <a:spcBef>
                <a:spcPts val="648"/>
              </a:spcBef>
              <a:buFont typeface="+mj-lt"/>
              <a:buAutoNum type="arabicPeriod"/>
            </a:pPr>
            <a:r>
              <a:rPr lang="en-US" sz="2400" b="1" dirty="0">
                <a:solidFill>
                  <a:schemeClr val="tx1">
                    <a:lumMod val="65000"/>
                    <a:lumOff val="35000"/>
                  </a:schemeClr>
                </a:solidFill>
              </a:rPr>
              <a:t>Inquisitive</a:t>
            </a:r>
            <a:r>
              <a:rPr lang="en-US" sz="2400" dirty="0">
                <a:solidFill>
                  <a:schemeClr val="tx1">
                    <a:lumMod val="65000"/>
                    <a:lumOff val="35000"/>
                  </a:schemeClr>
                </a:solidFill>
              </a:rPr>
              <a:t>: asks a question to draw interest from the audience and cause them to want to read or hear more; rouses interest</a:t>
            </a:r>
          </a:p>
          <a:p>
            <a:pPr marL="514350" indent="-514350">
              <a:spcBef>
                <a:spcPts val="648"/>
              </a:spcBef>
              <a:buFont typeface="+mj-lt"/>
              <a:buAutoNum type="arabicPeriod"/>
            </a:pPr>
            <a:r>
              <a:rPr lang="en-US" sz="2400" b="1" dirty="0">
                <a:solidFill>
                  <a:schemeClr val="tx1">
                    <a:lumMod val="65000"/>
                    <a:lumOff val="35000"/>
                  </a:schemeClr>
                </a:solidFill>
              </a:rPr>
              <a:t>Paradoxical</a:t>
            </a:r>
            <a:r>
              <a:rPr lang="en-US" sz="2400" dirty="0">
                <a:solidFill>
                  <a:schemeClr val="tx1">
                    <a:lumMod val="65000"/>
                    <a:lumOff val="35000"/>
                  </a:schemeClr>
                </a:solidFill>
              </a:rPr>
              <a:t>: shows that although something may seem impossible, it will prove the opposite</a:t>
            </a:r>
          </a:p>
          <a:p>
            <a:pPr marL="514350" indent="-514350">
              <a:spcBef>
                <a:spcPts val="648"/>
              </a:spcBef>
              <a:buFont typeface="+mj-lt"/>
              <a:buAutoNum type="arabicPeriod"/>
            </a:pPr>
            <a:r>
              <a:rPr lang="en-US" sz="2400" b="1" dirty="0">
                <a:solidFill>
                  <a:schemeClr val="tx1">
                    <a:lumMod val="65000"/>
                    <a:lumOff val="35000"/>
                  </a:schemeClr>
                </a:solidFill>
              </a:rPr>
              <a:t>Corrective</a:t>
            </a:r>
            <a:r>
              <a:rPr lang="en-US" sz="2400" dirty="0">
                <a:solidFill>
                  <a:schemeClr val="tx1">
                    <a:lumMod val="65000"/>
                    <a:lumOff val="35000"/>
                  </a:schemeClr>
                </a:solidFill>
              </a:rPr>
              <a:t>: notes a situation that has been neglected or misunderstood; offers the audience for a solution</a:t>
            </a:r>
          </a:p>
          <a:p>
            <a:pPr marL="514350" indent="-514350">
              <a:spcBef>
                <a:spcPts val="648"/>
              </a:spcBef>
              <a:buFont typeface="+mj-lt"/>
              <a:buAutoNum type="arabicPeriod"/>
            </a:pPr>
            <a:r>
              <a:rPr lang="en-US" sz="2400" b="1" dirty="0">
                <a:solidFill>
                  <a:schemeClr val="tx1">
                    <a:lumMod val="65000"/>
                    <a:lumOff val="35000"/>
                  </a:schemeClr>
                </a:solidFill>
              </a:rPr>
              <a:t>Preparatory</a:t>
            </a:r>
            <a:r>
              <a:rPr lang="en-US" sz="2400" dirty="0">
                <a:solidFill>
                  <a:schemeClr val="tx1">
                    <a:lumMod val="65000"/>
                    <a:lumOff val="35000"/>
                  </a:schemeClr>
                </a:solidFill>
              </a:rPr>
              <a:t>: announces how a subject will be dealt with or provides the audience with necessary information to understand the topic</a:t>
            </a:r>
          </a:p>
          <a:p>
            <a:pPr marL="514350" indent="-514350">
              <a:spcBef>
                <a:spcPts val="648"/>
              </a:spcBef>
              <a:buFont typeface="+mj-lt"/>
              <a:buAutoNum type="arabicPeriod"/>
            </a:pPr>
            <a:r>
              <a:rPr lang="en-US" sz="2400" b="1" dirty="0">
                <a:solidFill>
                  <a:schemeClr val="tx1">
                    <a:lumMod val="65000"/>
                    <a:lumOff val="35000"/>
                  </a:schemeClr>
                </a:solidFill>
              </a:rPr>
              <a:t>Narrative</a:t>
            </a:r>
            <a:r>
              <a:rPr lang="en-US" sz="2400" dirty="0">
                <a:solidFill>
                  <a:schemeClr val="tx1">
                    <a:lumMod val="65000"/>
                    <a:lumOff val="35000"/>
                  </a:schemeClr>
                </a:solidFill>
              </a:rPr>
              <a:t>: tells a story; excites interest</a:t>
            </a:r>
          </a:p>
        </p:txBody>
      </p:sp>
    </p:spTree>
    <p:extLst>
      <p:ext uri="{BB962C8B-B14F-4D97-AF65-F5344CB8AC3E}">
        <p14:creationId xmlns:p14="http://schemas.microsoft.com/office/powerpoint/2010/main" val="87375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The Thesis Statement</a:t>
            </a:r>
          </a:p>
        </p:txBody>
      </p:sp>
      <p:sp>
        <p:nvSpPr>
          <p:cNvPr id="10" name="Content Placeholder 9"/>
          <p:cNvSpPr>
            <a:spLocks noGrp="1"/>
          </p:cNvSpPr>
          <p:nvPr>
            <p:ph sz="quarter" idx="1"/>
          </p:nvPr>
        </p:nvSpPr>
        <p:spPr/>
        <p:txBody>
          <a:bodyPr anchor="ctr">
            <a:normAutofit fontScale="92500" lnSpcReduction="20000"/>
          </a:bodyPr>
          <a:lstStyle/>
          <a:p>
            <a:pPr>
              <a:lnSpc>
                <a:spcPct val="150000"/>
              </a:lnSpc>
            </a:pPr>
            <a:endParaRPr lang="en-US" u="sng" dirty="0"/>
          </a:p>
          <a:p>
            <a:pPr>
              <a:lnSpc>
                <a:spcPct val="150000"/>
              </a:lnSpc>
            </a:pPr>
            <a:r>
              <a:rPr lang="en-US" dirty="0">
                <a:solidFill>
                  <a:schemeClr val="tx1">
                    <a:lumMod val="65000"/>
                    <a:lumOff val="35000"/>
                  </a:schemeClr>
                </a:solidFill>
              </a:rPr>
              <a:t>A statement with which someone could disagree that summarizes the argument in one sentence</a:t>
            </a:r>
          </a:p>
          <a:p>
            <a:pPr>
              <a:lnSpc>
                <a:spcPct val="150000"/>
              </a:lnSpc>
            </a:pPr>
            <a:r>
              <a:rPr lang="en-US" dirty="0">
                <a:solidFill>
                  <a:schemeClr val="tx1">
                    <a:lumMod val="65000"/>
                    <a:lumOff val="35000"/>
                  </a:schemeClr>
                </a:solidFill>
              </a:rPr>
              <a:t>Usually the final sentence in an introduction</a:t>
            </a:r>
          </a:p>
          <a:p>
            <a:pPr>
              <a:lnSpc>
                <a:spcPct val="150000"/>
              </a:lnSpc>
            </a:pPr>
            <a:r>
              <a:rPr lang="en-US" dirty="0">
                <a:solidFill>
                  <a:schemeClr val="tx1">
                    <a:lumMod val="65000"/>
                    <a:lumOff val="35000"/>
                  </a:schemeClr>
                </a:solidFill>
              </a:rPr>
              <a:t>Clearly addresses all parts of the prompt</a:t>
            </a:r>
          </a:p>
          <a:p>
            <a:pPr>
              <a:lnSpc>
                <a:spcPct val="150000"/>
              </a:lnSpc>
            </a:pPr>
            <a:r>
              <a:rPr lang="en-US" dirty="0">
                <a:solidFill>
                  <a:schemeClr val="tx1">
                    <a:lumMod val="65000"/>
                    <a:lumOff val="35000"/>
                  </a:schemeClr>
                </a:solidFill>
              </a:rPr>
              <a:t>Must be proven with support provided in body paragraphs</a:t>
            </a:r>
          </a:p>
          <a:p>
            <a:pPr>
              <a:lnSpc>
                <a:spcPct val="150000"/>
              </a:lnSpc>
            </a:pPr>
            <a:r>
              <a:rPr lang="en-US" dirty="0">
                <a:solidFill>
                  <a:schemeClr val="tx1">
                    <a:lumMod val="65000"/>
                    <a:lumOff val="35000"/>
                  </a:schemeClr>
                </a:solidFill>
              </a:rPr>
              <a:t>Must ANALYZE, not summarize</a:t>
            </a:r>
          </a:p>
          <a:p>
            <a:pPr>
              <a:lnSpc>
                <a:spcPct val="150000"/>
              </a:lnSpc>
            </a:pPr>
            <a:endParaRPr lang="en-US" dirty="0"/>
          </a:p>
        </p:txBody>
      </p:sp>
    </p:spTree>
    <p:extLst>
      <p:ext uri="{BB962C8B-B14F-4D97-AF65-F5344CB8AC3E}">
        <p14:creationId xmlns:p14="http://schemas.microsoft.com/office/powerpoint/2010/main" val="197069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5513" y="2819400"/>
            <a:ext cx="7103506" cy="1752600"/>
          </a:xfrm>
        </p:spPr>
        <p:txBody>
          <a:bodyPr>
            <a:normAutofit/>
          </a:bodyPr>
          <a:lstStyle/>
          <a:p>
            <a:r>
              <a:rPr lang="en-US" sz="4800" dirty="0"/>
              <a:t>Topic Sentences</a:t>
            </a:r>
          </a:p>
        </p:txBody>
      </p:sp>
      <p:sp>
        <p:nvSpPr>
          <p:cNvPr id="2" name="Title 1"/>
          <p:cNvSpPr>
            <a:spLocks noGrp="1"/>
          </p:cNvSpPr>
          <p:nvPr>
            <p:ph type="ctrTitle"/>
          </p:nvPr>
        </p:nvSpPr>
        <p:spPr/>
        <p:txBody>
          <a:bodyPr/>
          <a:lstStyle/>
          <a:p>
            <a:br>
              <a:rPr lang="en-US" dirty="0"/>
            </a:br>
            <a:r>
              <a:rPr lang="en-US" dirty="0"/>
              <a:t>Concept #2:</a:t>
            </a:r>
          </a:p>
        </p:txBody>
      </p:sp>
    </p:spTree>
    <p:extLst>
      <p:ext uri="{BB962C8B-B14F-4D97-AF65-F5344CB8AC3E}">
        <p14:creationId xmlns:p14="http://schemas.microsoft.com/office/powerpoint/2010/main" val="349468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A Good Topic Sentence:</a:t>
            </a:r>
          </a:p>
        </p:txBody>
      </p:sp>
      <p:sp>
        <p:nvSpPr>
          <p:cNvPr id="10" name="Content Placeholder 9"/>
          <p:cNvSpPr>
            <a:spLocks noGrp="1"/>
          </p:cNvSpPr>
          <p:nvPr>
            <p:ph sz="quarter" idx="1"/>
          </p:nvPr>
        </p:nvSpPr>
        <p:spPr/>
        <p:txBody>
          <a:bodyPr anchor="ctr">
            <a:normAutofit lnSpcReduction="10000"/>
          </a:bodyPr>
          <a:lstStyle/>
          <a:p>
            <a:pPr>
              <a:lnSpc>
                <a:spcPct val="150000"/>
              </a:lnSpc>
            </a:pPr>
            <a:r>
              <a:rPr lang="en-US" dirty="0">
                <a:solidFill>
                  <a:schemeClr val="tx1">
                    <a:lumMod val="65000"/>
                    <a:lumOff val="35000"/>
                  </a:schemeClr>
                </a:solidFill>
              </a:rPr>
              <a:t>Introduces each body paragraph; directly supports the thesis</a:t>
            </a:r>
            <a:endParaRPr lang="en-US" u="sng" dirty="0">
              <a:solidFill>
                <a:schemeClr val="tx1">
                  <a:lumMod val="65000"/>
                  <a:lumOff val="35000"/>
                </a:schemeClr>
              </a:solidFill>
            </a:endParaRPr>
          </a:p>
          <a:p>
            <a:pPr>
              <a:lnSpc>
                <a:spcPct val="150000"/>
              </a:lnSpc>
            </a:pPr>
            <a:r>
              <a:rPr lang="en-US" dirty="0">
                <a:solidFill>
                  <a:schemeClr val="tx1">
                    <a:lumMod val="65000"/>
                    <a:lumOff val="35000"/>
                  </a:schemeClr>
                </a:solidFill>
              </a:rPr>
              <a:t>Must be persuasive</a:t>
            </a:r>
          </a:p>
          <a:p>
            <a:pPr>
              <a:lnSpc>
                <a:spcPct val="150000"/>
              </a:lnSpc>
            </a:pPr>
            <a:r>
              <a:rPr lang="en-US" dirty="0">
                <a:solidFill>
                  <a:schemeClr val="tx1">
                    <a:lumMod val="65000"/>
                    <a:lumOff val="35000"/>
                  </a:schemeClr>
                </a:solidFill>
              </a:rPr>
              <a:t>Is a statement not a question</a:t>
            </a:r>
          </a:p>
          <a:p>
            <a:pPr>
              <a:lnSpc>
                <a:spcPct val="150000"/>
              </a:lnSpc>
            </a:pPr>
            <a:r>
              <a:rPr lang="en-US" dirty="0">
                <a:solidFill>
                  <a:schemeClr val="tx1">
                    <a:lumMod val="65000"/>
                    <a:lumOff val="35000"/>
                  </a:schemeClr>
                </a:solidFill>
              </a:rPr>
              <a:t>Is a statement not a direct quote</a:t>
            </a:r>
          </a:p>
          <a:p>
            <a:pPr>
              <a:lnSpc>
                <a:spcPct val="150000"/>
              </a:lnSpc>
            </a:pPr>
            <a:r>
              <a:rPr lang="en-US" dirty="0">
                <a:solidFill>
                  <a:schemeClr val="tx1">
                    <a:lumMod val="65000"/>
                    <a:lumOff val="35000"/>
                  </a:schemeClr>
                </a:solidFill>
              </a:rPr>
              <a:t>Must analyze not summarize or state fact</a:t>
            </a:r>
          </a:p>
          <a:p>
            <a:pPr>
              <a:lnSpc>
                <a:spcPct val="150000"/>
              </a:lnSpc>
            </a:pPr>
            <a:r>
              <a:rPr lang="en-US" dirty="0">
                <a:solidFill>
                  <a:schemeClr val="tx1">
                    <a:lumMod val="65000"/>
                    <a:lumOff val="35000"/>
                  </a:schemeClr>
                </a:solidFill>
              </a:rPr>
              <a:t>Includes all elements paragraph will analyze</a:t>
            </a:r>
          </a:p>
        </p:txBody>
      </p:sp>
    </p:spTree>
    <p:extLst>
      <p:ext uri="{BB962C8B-B14F-4D97-AF65-F5344CB8AC3E}">
        <p14:creationId xmlns:p14="http://schemas.microsoft.com/office/powerpoint/2010/main" val="33425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758952"/>
          </a:xfrm>
        </p:spPr>
        <p:txBody>
          <a:bodyPr anchor="ctr">
            <a:noAutofit/>
          </a:bodyPr>
          <a:lstStyle/>
          <a:p>
            <a:r>
              <a:rPr lang="en-US" sz="2800" dirty="0"/>
              <a:t>Weak Examples: What’s wrong?</a:t>
            </a:r>
          </a:p>
        </p:txBody>
      </p:sp>
      <p:sp>
        <p:nvSpPr>
          <p:cNvPr id="3" name="Content Placeholder 2"/>
          <p:cNvSpPr>
            <a:spLocks noGrp="1"/>
          </p:cNvSpPr>
          <p:nvPr>
            <p:ph sz="quarter" idx="1"/>
          </p:nvPr>
        </p:nvSpPr>
        <p:spPr/>
        <p:txBody>
          <a:bodyPr anchor="ctr">
            <a:normAutofit/>
          </a:bodyPr>
          <a:lstStyle/>
          <a:p>
            <a:pPr lvl="1"/>
            <a:r>
              <a:rPr lang="en-US" b="1" dirty="0"/>
              <a:t>Topic sentence – </a:t>
            </a:r>
            <a:r>
              <a:rPr lang="en-US" dirty="0"/>
              <a:t>At the start of her speech, Bush uses a narrative introduction, attempting to give the audience an example of knowing the true essence of self-acknowledgement.</a:t>
            </a:r>
          </a:p>
          <a:p>
            <a:pPr lvl="1"/>
            <a:r>
              <a:rPr lang="en-US" b="1" dirty="0"/>
              <a:t>Topic sentence – </a:t>
            </a:r>
            <a:r>
              <a:rPr lang="en-US" dirty="0"/>
              <a:t>Within the first few paragraphs of Bush’s speech, it is apparent her introduction follows a preparatory nature. </a:t>
            </a:r>
          </a:p>
          <a:p>
            <a:pPr lvl="1"/>
            <a:r>
              <a:rPr lang="en-US" b="1" dirty="0"/>
              <a:t>Topic sentence – </a:t>
            </a:r>
            <a:r>
              <a:rPr lang="en-US" dirty="0"/>
              <a:t>Bush, through an emotional repertory, attempts to instill several life lessons in her audience, and providing insight to the keys of success. </a:t>
            </a:r>
          </a:p>
          <a:p>
            <a:pPr lvl="1"/>
            <a:r>
              <a:rPr lang="en-US" b="1" dirty="0"/>
              <a:t>Topic sentence – </a:t>
            </a:r>
            <a:r>
              <a:rPr lang="en-US" dirty="0"/>
              <a:t>Bush ends her commencement address at Wellesley College by arousing appropriate emotions in her audience. </a:t>
            </a:r>
          </a:p>
        </p:txBody>
      </p:sp>
    </p:spTree>
    <p:extLst>
      <p:ext uri="{BB962C8B-B14F-4D97-AF65-F5344CB8AC3E}">
        <p14:creationId xmlns:p14="http://schemas.microsoft.com/office/powerpoint/2010/main" val="281120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ctr">
            <a:normAutofit/>
          </a:bodyPr>
          <a:lstStyle/>
          <a:p>
            <a:r>
              <a:rPr lang="en-US" dirty="0"/>
              <a:t>A Strong Example:</a:t>
            </a:r>
          </a:p>
        </p:txBody>
      </p:sp>
      <p:sp>
        <p:nvSpPr>
          <p:cNvPr id="6" name="Content Placeholder 5"/>
          <p:cNvSpPr>
            <a:spLocks noGrp="1"/>
          </p:cNvSpPr>
          <p:nvPr>
            <p:ph sz="quarter" idx="1"/>
          </p:nvPr>
        </p:nvSpPr>
        <p:spPr>
          <a:xfrm>
            <a:off x="301752" y="1527048"/>
            <a:ext cx="8503920" cy="5000752"/>
          </a:xfrm>
        </p:spPr>
        <p:txBody>
          <a:bodyPr>
            <a:normAutofit fontScale="92500" lnSpcReduction="10000"/>
          </a:bodyPr>
          <a:lstStyle/>
          <a:p>
            <a:r>
              <a:rPr lang="en-US" sz="2200" b="1" dirty="0"/>
              <a:t>Thesis</a:t>
            </a:r>
            <a:r>
              <a:rPr lang="en-US" sz="2200" dirty="0"/>
              <a:t> – Despite a subpar delivery, Barbara Bush effectively encourages and prepares the students at Wellesley College for their future by appropriately arousing their emotions and prominently proving her honorable character.</a:t>
            </a:r>
          </a:p>
          <a:p>
            <a:pPr lvl="1"/>
            <a:r>
              <a:rPr lang="en-US" sz="2000" b="1" dirty="0"/>
              <a:t>Topic sentence #1 </a:t>
            </a:r>
            <a:r>
              <a:rPr lang="en-US" sz="2000" dirty="0"/>
              <a:t>– In the introduction of her speech, Barbara Bush ingeniously unfolds a narrative which effectively ties into the overall message of her address, inspiring the audience with knowledge necessary for the rest of their lives.</a:t>
            </a:r>
          </a:p>
          <a:p>
            <a:pPr lvl="1"/>
            <a:r>
              <a:rPr lang="en-US" b="1" dirty="0"/>
              <a:t>Topic sentence #2 </a:t>
            </a:r>
            <a:r>
              <a:rPr lang="en-US" dirty="0"/>
              <a:t>– Throughout the entire speech, Barbara Bush adds credibility to her address by presenting a favorable view of herself in the eyes of her audience, thus proving her honorable character, and by sensibly reasoning through her speech.</a:t>
            </a:r>
          </a:p>
          <a:p>
            <a:pPr lvl="1"/>
            <a:r>
              <a:rPr lang="en-US" b="1" dirty="0"/>
              <a:t>Topic sentence #3 </a:t>
            </a:r>
            <a:r>
              <a:rPr lang="en-US" dirty="0"/>
              <a:t>– In addition to logos and ethos, Barbara Bush expertly applies the appeal of pathos to her address, rousing the emotions of her audience, calling them to discover who they truly are, and urging them to face their future confidently.</a:t>
            </a:r>
          </a:p>
          <a:p>
            <a:endParaRPr lang="en-US" dirty="0"/>
          </a:p>
        </p:txBody>
      </p:sp>
    </p:spTree>
    <p:extLst>
      <p:ext uri="{BB962C8B-B14F-4D97-AF65-F5344CB8AC3E}">
        <p14:creationId xmlns:p14="http://schemas.microsoft.com/office/powerpoint/2010/main" val="38282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Civic.thmx</Template>
  <TotalTime>164</TotalTime>
  <Words>1703</Words>
  <Application>Microsoft Macintosh PowerPoint</Application>
  <PresentationFormat>On-screen Show (4:3)</PresentationFormat>
  <Paragraphs>143</Paragraphs>
  <Slides>25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Candara</vt:lpstr>
      <vt:lpstr>Georgia</vt:lpstr>
      <vt:lpstr>Times New Roman</vt:lpstr>
      <vt:lpstr>Wingdings</vt:lpstr>
      <vt:lpstr>Wingdings 2</vt:lpstr>
      <vt:lpstr>Civic</vt:lpstr>
      <vt:lpstr> Writer’s Workshop:</vt:lpstr>
      <vt:lpstr> Concept #1:</vt:lpstr>
      <vt:lpstr>The 3 Parts of an Introduction:</vt:lpstr>
      <vt:lpstr>The 5 Types of Introductions:</vt:lpstr>
      <vt:lpstr>The Thesis Statement</vt:lpstr>
      <vt:lpstr> Concept #2:</vt:lpstr>
      <vt:lpstr>A Good Topic Sentence:</vt:lpstr>
      <vt:lpstr>Weak Examples: What’s wrong?</vt:lpstr>
      <vt:lpstr>A Strong Example:</vt:lpstr>
      <vt:lpstr> Concept #3:</vt:lpstr>
      <vt:lpstr>2 Places for Transitions:</vt:lpstr>
      <vt:lpstr>Examples:</vt:lpstr>
      <vt:lpstr>Conclusion Review:</vt:lpstr>
      <vt:lpstr>More on Conclusions:</vt:lpstr>
      <vt:lpstr> Concept #4:</vt:lpstr>
      <vt:lpstr>Dos and Donts:</vt:lpstr>
      <vt:lpstr>PowerPoint Presentation</vt:lpstr>
      <vt:lpstr>Remember:</vt:lpstr>
      <vt:lpstr>Examples:</vt:lpstr>
      <vt:lpstr>Integration Patterns:</vt:lpstr>
      <vt:lpstr>Example 1:</vt:lpstr>
      <vt:lpstr>Example 2:</vt:lpstr>
      <vt:lpstr>Example 3:</vt:lpstr>
      <vt:lpstr>Example 4:</vt:lpstr>
      <vt:lpstr>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Writer’s Workshop #2</dc:title>
  <dc:creator>Heather Clark</dc:creator>
  <cp:lastModifiedBy>Truman Towner2</cp:lastModifiedBy>
  <cp:revision>12</cp:revision>
  <dcterms:created xsi:type="dcterms:W3CDTF">2017-09-08T19:45:30Z</dcterms:created>
  <dcterms:modified xsi:type="dcterms:W3CDTF">2022-09-26T21:40:14Z</dcterms:modified>
</cp:coreProperties>
</file>