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2" r:id="rId5"/>
    <p:sldId id="260" r:id="rId6"/>
    <p:sldId id="269" r:id="rId7"/>
    <p:sldId id="263" r:id="rId8"/>
    <p:sldId id="273" r:id="rId9"/>
    <p:sldId id="270" r:id="rId10"/>
    <p:sldId id="271" r:id="rId11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66"/>
    <p:restoredTop sz="94690"/>
  </p:normalViewPr>
  <p:slideViewPr>
    <p:cSldViewPr snapToGrid="0" snapToObjects="1">
      <p:cViewPr varScale="1">
        <p:scale>
          <a:sx n="70" d="100"/>
          <a:sy n="70" d="100"/>
        </p:scale>
        <p:origin x="1168" y="1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62080398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G_0478.jpe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13876" y="503237"/>
            <a:ext cx="8177024" cy="6164378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950207" y="6718307"/>
            <a:ext cx="11104383" cy="175739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33679">
              <a:defRPr sz="5200"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The Scarlet Letter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1269999" y="8526513"/>
            <a:ext cx="10464801" cy="1130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by Nathaniel Hawthorne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447147" y="3773229"/>
            <a:ext cx="12110505" cy="53772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04132" lvl="0" indent="-404132">
              <a:defRPr sz="1800">
                <a:solidFill>
                  <a:srgbClr val="000000"/>
                </a:solidFill>
              </a:defRPr>
            </a:pPr>
            <a:r>
              <a:rPr lang="en-US" sz="33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Literary Elements—see the handout for definitions:</a:t>
            </a:r>
          </a:p>
          <a:p>
            <a:pPr marL="0" lvl="1" indent="228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-</a:t>
            </a:r>
            <a:r>
              <a:rPr lang="en-US" sz="33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Tone </a:t>
            </a:r>
            <a:r>
              <a:rPr lang="en-US"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                    </a:t>
            </a: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	-</a:t>
            </a:r>
            <a:r>
              <a:rPr lang="en-US" sz="33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Mood</a:t>
            </a:r>
            <a:endParaRPr sz="3300" dirty="0">
              <a:solidFill>
                <a:schemeClr val="tx1"/>
              </a:solidFill>
              <a:latin typeface="Papyrus"/>
              <a:ea typeface="Papyrus"/>
              <a:cs typeface="Papyrus"/>
              <a:sym typeface="Papyrus"/>
            </a:endParaRPr>
          </a:p>
          <a:p>
            <a:pPr marL="0" lvl="1" indent="228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-</a:t>
            </a:r>
            <a:r>
              <a:rPr lang="en-US" sz="33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Foreshadowing</a:t>
            </a: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	-</a:t>
            </a:r>
            <a:r>
              <a:rPr lang="en-US" sz="33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Imagery</a:t>
            </a:r>
            <a:endParaRPr sz="3300" dirty="0">
              <a:solidFill>
                <a:schemeClr val="tx1"/>
              </a:solidFill>
              <a:latin typeface="Papyrus"/>
              <a:ea typeface="Papyrus"/>
              <a:cs typeface="Papyrus"/>
              <a:sym typeface="Papyrus"/>
            </a:endParaRPr>
          </a:p>
          <a:p>
            <a:pPr marL="0" lvl="1" indent="228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-</a:t>
            </a:r>
            <a:r>
              <a:rPr lang="en-US" sz="33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Suspense			</a:t>
            </a: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-</a:t>
            </a:r>
            <a:r>
              <a:rPr lang="en-US" sz="33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Characterization</a:t>
            </a:r>
          </a:p>
          <a:p>
            <a:pPr marL="0" lvl="1" indent="228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33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**The assigned essay for this reading requires you to explore how Hawthorne uses a literary element throughout the novel!  Pay attention &amp; annotate as you read!!**</a:t>
            </a:r>
            <a:endParaRPr sz="3300" dirty="0">
              <a:solidFill>
                <a:schemeClr val="tx1"/>
              </a:solidFill>
              <a:latin typeface="Papyrus"/>
              <a:ea typeface="Papyrus"/>
              <a:cs typeface="Papyrus"/>
              <a:sym typeface="Papyrus"/>
            </a:endParaRPr>
          </a:p>
        </p:txBody>
      </p:sp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389179" y="1331412"/>
            <a:ext cx="8587164" cy="168057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33679">
              <a:defRPr sz="4600"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The Scarlet Letter</a:t>
            </a:r>
            <a:r>
              <a:rPr lang="en-US" sz="4600" dirty="0">
                <a:solidFill>
                  <a:srgbClr val="FFFFFF"/>
                </a:solidFill>
              </a:rPr>
              <a:t>:</a:t>
            </a:r>
            <a:endParaRPr sz="4600" dirty="0">
              <a:solidFill>
                <a:srgbClr val="FFFFFF"/>
              </a:solidFill>
            </a:endParaRPr>
          </a:p>
        </p:txBody>
      </p:sp>
      <p:pic>
        <p:nvPicPr>
          <p:cNvPr id="62" name="IMG_0478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06574" y="212610"/>
            <a:ext cx="4380630" cy="356061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FD9628-30A0-D743-90E3-9EAFAA63DFDF}"/>
              </a:ext>
            </a:extLst>
          </p:cNvPr>
          <p:cNvSpPr txBox="1"/>
          <p:nvPr/>
        </p:nvSpPr>
        <p:spPr>
          <a:xfrm>
            <a:off x="3588627" y="2358437"/>
            <a:ext cx="2428550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Papyrus" panose="020B0602040200020303" pitchFamily="34" charset="77"/>
              </a:rPr>
              <a:t>Annotation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Papyrus" panose="020B0602040200020303" pitchFamily="34" charset="77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91694265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G_0478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412480" y="2021"/>
            <a:ext cx="4574724" cy="3655580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509320" y="1334451"/>
            <a:ext cx="8587163" cy="168057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33679">
              <a:defRPr sz="4600"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The Scarlet Letter</a:t>
            </a:r>
            <a:r>
              <a:rPr lang="en-US" sz="4600" dirty="0">
                <a:solidFill>
                  <a:srgbClr val="FFFFFF"/>
                </a:solidFill>
              </a:rPr>
              <a:t>:</a:t>
            </a:r>
            <a:endParaRPr sz="4600" dirty="0">
              <a:solidFill>
                <a:srgbClr val="FFFFFF"/>
              </a:solidFill>
            </a:endParaRP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021873" y="3995374"/>
            <a:ext cx="10618153" cy="5486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B</a:t>
            </a: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orn </a:t>
            </a:r>
            <a:r>
              <a:rPr lang="en-US"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in 1804 </a:t>
            </a: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in Salem, Massachusetts as Nathaniel </a:t>
            </a:r>
            <a:r>
              <a:rPr sz="3300" i="1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Hathorne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Re</a:t>
            </a: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lative of Puritan Judge John </a:t>
            </a:r>
            <a:r>
              <a:rPr sz="3300" i="1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Hathorne</a:t>
            </a: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, notorious judge in the Salem witch trials</a:t>
            </a:r>
            <a:r>
              <a:rPr lang="en-US"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 (trials late 1600s)</a:t>
            </a:r>
            <a:endParaRPr sz="3300" dirty="0">
              <a:solidFill>
                <a:srgbClr val="FFFFFF"/>
              </a:solidFill>
              <a:latin typeface="Papyrus"/>
              <a:ea typeface="Papyrus"/>
              <a:cs typeface="Papyrus"/>
              <a:sym typeface="Papyrus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B</a:t>
            </a: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ecause of guilt and fear of association with his ancestors, Ha</a:t>
            </a:r>
            <a:r>
              <a:rPr sz="3300" b="1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w</a:t>
            </a: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thorne added a 'w' into his last name</a:t>
            </a:r>
            <a:endParaRPr lang="en-US" sz="3300" dirty="0">
              <a:solidFill>
                <a:srgbClr val="FFFFFF"/>
              </a:solidFill>
              <a:latin typeface="Papyrus"/>
              <a:ea typeface="Papyrus"/>
              <a:cs typeface="Papyrus"/>
              <a:sym typeface="Papyrus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3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After college, wrote novels and short stories, but to supplement his income he worked as an inspector at the Boston Custom House</a:t>
            </a:r>
          </a:p>
          <a:p>
            <a:pPr marL="747032" lvl="1" indent="-404132">
              <a:defRPr sz="1800">
                <a:solidFill>
                  <a:srgbClr val="000000"/>
                </a:solidFill>
              </a:defRPr>
            </a:pPr>
            <a:endParaRPr sz="3300" dirty="0">
              <a:solidFill>
                <a:srgbClr val="FFFFFF"/>
              </a:solidFill>
              <a:latin typeface="Papyrus"/>
              <a:ea typeface="Papyrus"/>
              <a:cs typeface="Papyrus"/>
              <a:sym typeface="Papyru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3F156-EEAA-C747-9DED-9575350F0B07}"/>
              </a:ext>
            </a:extLst>
          </p:cNvPr>
          <p:cNvSpPr txBox="1"/>
          <p:nvPr/>
        </p:nvSpPr>
        <p:spPr>
          <a:xfrm>
            <a:off x="2957044" y="2358437"/>
            <a:ext cx="369171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Papyrus" panose="020B0602040200020303" pitchFamily="34" charset="77"/>
                <a:sym typeface="Helvetica Light"/>
              </a:rPr>
              <a:t>About the author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509320" y="4350193"/>
            <a:ext cx="11942998" cy="5765357"/>
          </a:xfrm>
          <a:prstGeom prst="rect">
            <a:avLst/>
          </a:prstGeom>
        </p:spPr>
        <p:txBody>
          <a:bodyPr>
            <a:noAutofit/>
          </a:bodyPr>
          <a:lstStyle/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M</a:t>
            </a:r>
            <a:r>
              <a:rPr sz="32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arried Sophia Peabody in 1842</a:t>
            </a:r>
            <a:endParaRPr lang="en-US" sz="3200" dirty="0">
              <a:latin typeface="Papyrus"/>
              <a:ea typeface="Papyrus"/>
              <a:cs typeface="Papyrus"/>
              <a:sym typeface="Papyrus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Scarlet Letter published 1850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Served as Consul to England for a short time before his health started failing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Died on May 18, 1864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Remembered today as one of America's greatest writers</a:t>
            </a:r>
          </a:p>
          <a:p>
            <a:pPr marL="342900" lvl="1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chemeClr val="tx1"/>
              </a:solidFill>
              <a:latin typeface="Papyrus"/>
              <a:ea typeface="Papyrus"/>
              <a:cs typeface="Papyrus"/>
              <a:sym typeface="Papyrus"/>
            </a:endParaRPr>
          </a:p>
          <a:p>
            <a:pPr marL="342900" lvl="1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chemeClr val="tx1"/>
              </a:solidFill>
              <a:latin typeface="Papyrus"/>
              <a:ea typeface="Papyrus"/>
              <a:cs typeface="Papyrus"/>
              <a:sym typeface="Papyrus"/>
            </a:endParaRPr>
          </a:p>
          <a:p>
            <a:pPr marL="747032" lvl="1" indent="-404132">
              <a:defRPr sz="1800">
                <a:solidFill>
                  <a:srgbClr val="000000"/>
                </a:solidFill>
              </a:defRPr>
            </a:pPr>
            <a:endParaRPr sz="3200" dirty="0">
              <a:solidFill>
                <a:srgbClr val="FFFFFF"/>
              </a:solidFill>
              <a:latin typeface="Papyrus"/>
              <a:ea typeface="Papyrus"/>
              <a:cs typeface="Papyrus"/>
              <a:sym typeface="Papyrus"/>
            </a:endParaRPr>
          </a:p>
        </p:txBody>
      </p:sp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509320" y="1334451"/>
            <a:ext cx="8587164" cy="168057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33679">
              <a:defRPr sz="4600"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The Scarlet Letter</a:t>
            </a:r>
            <a:r>
              <a:rPr lang="en-US" sz="4600" dirty="0">
                <a:solidFill>
                  <a:srgbClr val="FFFFFF"/>
                </a:solidFill>
              </a:rPr>
              <a:t>:</a:t>
            </a:r>
            <a:endParaRPr sz="4600" dirty="0">
              <a:solidFill>
                <a:srgbClr val="FFFFFF"/>
              </a:solidFill>
            </a:endParaRPr>
          </a:p>
        </p:txBody>
      </p:sp>
      <p:pic>
        <p:nvPicPr>
          <p:cNvPr id="42" name="IMG_0478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47888" y="-715"/>
            <a:ext cx="4574726" cy="365558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9636F3-334E-5C40-BEF2-2F3177680F2E}"/>
              </a:ext>
            </a:extLst>
          </p:cNvPr>
          <p:cNvSpPr txBox="1"/>
          <p:nvPr/>
        </p:nvSpPr>
        <p:spPr>
          <a:xfrm>
            <a:off x="2957044" y="2358437"/>
            <a:ext cx="369171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Papyrus" panose="020B0602040200020303" pitchFamily="34" charset="77"/>
                <a:sym typeface="Helvetica Light"/>
              </a:rPr>
              <a:t>About the author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389179" y="1331412"/>
            <a:ext cx="8587164" cy="168057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33679">
              <a:defRPr sz="4600"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The Scarlet Letter</a:t>
            </a:r>
            <a:r>
              <a:rPr lang="en-US" sz="4600" dirty="0">
                <a:solidFill>
                  <a:srgbClr val="FFFFFF"/>
                </a:solidFill>
              </a:rPr>
              <a:t>:</a:t>
            </a:r>
            <a:endParaRPr sz="4600" dirty="0">
              <a:solidFill>
                <a:srgbClr val="FFFFFF"/>
              </a:solidFill>
            </a:endParaRPr>
          </a:p>
        </p:txBody>
      </p:sp>
      <p:pic>
        <p:nvPicPr>
          <p:cNvPr id="62" name="IMG_0478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06574" y="212610"/>
            <a:ext cx="4380630" cy="356061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FD9628-30A0-D743-90E3-9EAFAA63DFDF}"/>
              </a:ext>
            </a:extLst>
          </p:cNvPr>
          <p:cNvSpPr txBox="1"/>
          <p:nvPr/>
        </p:nvSpPr>
        <p:spPr>
          <a:xfrm>
            <a:off x="2764686" y="2358437"/>
            <a:ext cx="407643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Papyrus" panose="020B0602040200020303" pitchFamily="34" charset="77"/>
                <a:sym typeface="Helvetica Light"/>
              </a:rPr>
              <a:t>The Custom House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4B06F8-55ED-F544-BB14-7FAAE9A95DF1}"/>
              </a:ext>
            </a:extLst>
          </p:cNvPr>
          <p:cNvSpPr txBox="1"/>
          <p:nvPr/>
        </p:nvSpPr>
        <p:spPr>
          <a:xfrm>
            <a:off x="549275" y="3918391"/>
            <a:ext cx="11906249" cy="502701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4132" lvl="0" indent="-404132" algn="l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tx1"/>
                </a:solidFill>
                <a:latin typeface="Papyrus" panose="020B0602040200020303" pitchFamily="34" charset="77"/>
                <a:ea typeface="Papyrus"/>
                <a:cs typeface="Papyrus"/>
                <a:sym typeface="Papyrus"/>
              </a:rPr>
              <a:t>Introductory chapter is a story in itself—the fictional tale of how the narrator ”discovered” Hester Prynne and decided to tell her story.</a:t>
            </a:r>
          </a:p>
          <a:p>
            <a:pPr marL="404132" lvl="0" indent="-404132" algn="l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tx1"/>
                </a:solidFill>
                <a:latin typeface="Papyrus" panose="020B0602040200020303" pitchFamily="34" charset="77"/>
                <a:cs typeface="Papyrus"/>
              </a:rPr>
              <a:t>Nathaniel Hawthorne, as narrator, tells of his time as a clerk in the Salem, Mass. Government Custom House.</a:t>
            </a:r>
          </a:p>
          <a:p>
            <a:pPr marL="404132" indent="-404132" algn="l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tx1"/>
                </a:solidFill>
                <a:latin typeface="Papyrus" panose="020B0602040200020303" pitchFamily="34" charset="77"/>
                <a:cs typeface="Papyrus"/>
              </a:rPr>
              <a:t>Claims to have found a letter written by Hester Prynne, and an embroidered scarlet A. The letter tells of Hester</a:t>
            </a:r>
            <a:r>
              <a:rPr lang="ja-JP" altLang="en-US" sz="3200">
                <a:solidFill>
                  <a:schemeClr val="tx1"/>
                </a:solidFill>
                <a:latin typeface="Papyrus" panose="020B0602040200020303" pitchFamily="34" charset="77"/>
                <a:cs typeface="Papyrus"/>
              </a:rPr>
              <a:t>’</a:t>
            </a:r>
            <a:r>
              <a:rPr lang="en-US" sz="3200" dirty="0">
                <a:solidFill>
                  <a:schemeClr val="tx1"/>
                </a:solidFill>
                <a:latin typeface="Papyrus" panose="020B0602040200020303" pitchFamily="34" charset="77"/>
                <a:cs typeface="Papyrus"/>
              </a:rPr>
              <a:t>s experiences, which Hawthorne relates in the novel.</a:t>
            </a:r>
          </a:p>
          <a:p>
            <a:pPr marL="404132" indent="-404132" algn="l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tx1"/>
                </a:solidFill>
                <a:latin typeface="Papyrus" panose="020B0602040200020303" pitchFamily="34" charset="77"/>
                <a:cs typeface="Papyrus"/>
              </a:rPr>
              <a:t>The novel is NOT based in historical fact, but Hawthorne uses </a:t>
            </a:r>
            <a:r>
              <a:rPr lang="ja-JP" altLang="en-US" sz="3200">
                <a:solidFill>
                  <a:schemeClr val="tx1"/>
                </a:solidFill>
                <a:latin typeface="Papyrus" panose="020B0602040200020303" pitchFamily="34" charset="77"/>
                <a:cs typeface="Papyrus"/>
              </a:rPr>
              <a:t>“</a:t>
            </a:r>
            <a:r>
              <a:rPr lang="en-US" sz="3200" dirty="0">
                <a:solidFill>
                  <a:schemeClr val="tx1"/>
                </a:solidFill>
                <a:latin typeface="Papyrus" panose="020B0602040200020303" pitchFamily="34" charset="77"/>
                <a:cs typeface="Papyrus"/>
              </a:rPr>
              <a:t>The Custom House</a:t>
            </a:r>
            <a:r>
              <a:rPr lang="ja-JP" altLang="en-US" sz="3200">
                <a:solidFill>
                  <a:schemeClr val="tx1"/>
                </a:solidFill>
                <a:latin typeface="Papyrus" panose="020B0602040200020303" pitchFamily="34" charset="77"/>
                <a:cs typeface="Papyrus"/>
              </a:rPr>
              <a:t>”</a:t>
            </a:r>
            <a:r>
              <a:rPr lang="en-US" sz="3200" dirty="0">
                <a:solidFill>
                  <a:schemeClr val="tx1"/>
                </a:solidFill>
                <a:latin typeface="Papyrus" panose="020B0602040200020303" pitchFamily="34" charset="77"/>
                <a:cs typeface="Papyrus"/>
              </a:rPr>
              <a:t> to give his story credibility.</a:t>
            </a:r>
          </a:p>
        </p:txBody>
      </p:sp>
    </p:spTree>
    <p:extLst>
      <p:ext uri="{BB962C8B-B14F-4D97-AF65-F5344CB8AC3E}">
        <p14:creationId xmlns:p14="http://schemas.microsoft.com/office/powerpoint/2010/main" val="11179659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511182" y="1331412"/>
            <a:ext cx="8587164" cy="168057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33679">
              <a:defRPr sz="4600"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The Scarle</a:t>
            </a:r>
            <a:r>
              <a:rPr lang="en-US" sz="4600" dirty="0">
                <a:solidFill>
                  <a:srgbClr val="FFFFFF"/>
                </a:solidFill>
              </a:rPr>
              <a:t>t</a:t>
            </a:r>
            <a:r>
              <a:rPr sz="4600" dirty="0">
                <a:solidFill>
                  <a:srgbClr val="FFFFFF"/>
                </a:solidFill>
              </a:rPr>
              <a:t> Letter</a:t>
            </a:r>
            <a:r>
              <a:rPr lang="en-US" sz="4600" dirty="0">
                <a:solidFill>
                  <a:srgbClr val="FFFFFF"/>
                </a:solidFill>
              </a:rPr>
              <a:t>:</a:t>
            </a:r>
            <a:endParaRPr sz="4600" dirty="0">
              <a:solidFill>
                <a:srgbClr val="FFFFFF"/>
              </a:solidFill>
            </a:endParaRPr>
          </a:p>
        </p:txBody>
      </p:sp>
      <p:pic>
        <p:nvPicPr>
          <p:cNvPr id="5" name="IMG_0478.JPG">
            <a:extLst>
              <a:ext uri="{FF2B5EF4-FFF2-40B4-BE49-F238E27FC236}">
                <a16:creationId xmlns:a16="http://schemas.microsoft.com/office/drawing/2014/main" id="{E6D56BBD-0DFF-7F45-B5F6-560C7B973789}"/>
              </a:ext>
            </a:extLst>
          </p:cNvPr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412480" y="2020"/>
            <a:ext cx="4574726" cy="365558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C2670B3-0C20-9942-9C78-2E7B48809593}"/>
              </a:ext>
            </a:extLst>
          </p:cNvPr>
          <p:cNvSpPr txBox="1"/>
          <p:nvPr/>
        </p:nvSpPr>
        <p:spPr>
          <a:xfrm>
            <a:off x="3111734" y="2358437"/>
            <a:ext cx="338233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Papyrus" panose="020B0602040200020303" pitchFamily="34" charset="77"/>
                <a:sym typeface="Helvetica Light"/>
              </a:rPr>
              <a:t>About the novel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BF4228-73DA-7F48-A797-973A5B08EA76}"/>
              </a:ext>
            </a:extLst>
          </p:cNvPr>
          <p:cNvSpPr txBox="1"/>
          <p:nvPr/>
        </p:nvSpPr>
        <p:spPr>
          <a:xfrm>
            <a:off x="701682" y="4016692"/>
            <a:ext cx="11901557" cy="45961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marR="0" indent="-57150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Papyrus" panose="020B0602040200020303" pitchFamily="34" charset="77"/>
                <a:sym typeface="Helvetica Light"/>
              </a:rPr>
              <a:t>Set in 17</a:t>
            </a:r>
            <a:r>
              <a:rPr kumimoji="0" lang="en-US" sz="3200" b="0" i="0" u="none" strike="noStrike" cap="none" spc="0" normalizeH="0" baseline="3000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Papyrus" panose="020B0602040200020303" pitchFamily="34" charset="77"/>
                <a:sym typeface="Helvetica Light"/>
              </a:rPr>
              <a:t>th</a:t>
            </a: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Papyrus" panose="020B0602040200020303" pitchFamily="34" charset="77"/>
                <a:sym typeface="Helvetica Light"/>
              </a:rPr>
              <a:t> century Boston over a 7 year period</a:t>
            </a:r>
          </a:p>
          <a:p>
            <a:pPr marL="571500" marR="0" indent="-57150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200" dirty="0">
                <a:latin typeface="Papyrus" panose="020B0602040200020303" pitchFamily="34" charset="77"/>
              </a:rPr>
              <a:t>Strict Puritan belief system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Papyrus" panose="020B0602040200020303" pitchFamily="34" charset="77"/>
                <a:cs typeface="Papyrus"/>
              </a:rPr>
              <a:t>Local and colonial governments = </a:t>
            </a:r>
            <a:r>
              <a:rPr lang="en-US" sz="3200" dirty="0" err="1">
                <a:latin typeface="Papyrus" panose="020B0602040200020303" pitchFamily="34" charset="77"/>
                <a:cs typeface="Papyrus"/>
              </a:rPr>
              <a:t>Theocracacies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 </a:t>
            </a:r>
            <a:r>
              <a:rPr lang="en-US" sz="3200" u="sng" dirty="0">
                <a:latin typeface="Papyrus" panose="020B0602040200020303" pitchFamily="34" charset="77"/>
                <a:cs typeface="Papyrus"/>
              </a:rPr>
              <a:t>(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governments where the civil laws are based on religious laws; civil leaders also religious leaders)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Papyrus" panose="020B0602040200020303" pitchFamily="34" charset="77"/>
                <a:cs typeface="Papyrus"/>
              </a:rPr>
              <a:t>Because Puritan Boston was a theocratic society, crime against church (or God) was the equivalent of a crime against another person or against </a:t>
            </a:r>
            <a:r>
              <a:rPr lang="ja-JP" altLang="en-US" sz="3200">
                <a:latin typeface="Papyrus" panose="020B0602040200020303" pitchFamily="34" charset="77"/>
                <a:cs typeface="Papyrus"/>
              </a:rPr>
              <a:t>“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the State.</a:t>
            </a:r>
            <a:r>
              <a:rPr lang="ja-JP" altLang="en-US" sz="3200">
                <a:latin typeface="Papyrus" panose="020B0602040200020303" pitchFamily="34" charset="77"/>
                <a:cs typeface="Papyrus"/>
              </a:rPr>
              <a:t>”</a:t>
            </a:r>
            <a:endParaRPr lang="en-US" sz="3200" dirty="0">
              <a:latin typeface="Papyrus" panose="020B0602040200020303" pitchFamily="34" charset="77"/>
              <a:cs typeface="Papyrus"/>
            </a:endParaRP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509320" y="5619750"/>
            <a:ext cx="11942998" cy="449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747032" lvl="1" indent="-404132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Protagonist Hester Prynne gives birth to a baby girl, Pearl. Her husband, however, has been missing for several years.</a:t>
            </a:r>
          </a:p>
          <a:p>
            <a:pPr marL="747032" lvl="1" indent="-404132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The town punishes Hester for her adultery; she is sent to prison and then forced to wear a scarlet letter A on her clothes for a period of time. </a:t>
            </a:r>
          </a:p>
          <a:p>
            <a:pPr marL="747032" lvl="1" indent="-404132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Hester refuses to identify the father of her baby</a:t>
            </a:r>
          </a:p>
          <a:p>
            <a:pPr marL="747032" lvl="1" indent="-404132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Her lover seems to escape punishment...but, will his internal suffering prove worse than public shame???</a:t>
            </a:r>
          </a:p>
          <a:p>
            <a:pPr marL="342900" lvl="1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chemeClr val="tx1"/>
              </a:solidFill>
              <a:latin typeface="Papyrus"/>
              <a:ea typeface="Papyrus"/>
              <a:cs typeface="Papyrus"/>
              <a:sym typeface="Papyrus"/>
            </a:endParaRPr>
          </a:p>
          <a:p>
            <a:pPr marL="342900" lvl="1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chemeClr val="tx1"/>
              </a:solidFill>
              <a:latin typeface="Papyrus"/>
              <a:ea typeface="Papyrus"/>
              <a:cs typeface="Papyrus"/>
              <a:sym typeface="Papyrus"/>
            </a:endParaRPr>
          </a:p>
          <a:p>
            <a:pPr marL="747032" lvl="1" indent="-404132">
              <a:defRPr sz="1800">
                <a:solidFill>
                  <a:srgbClr val="000000"/>
                </a:solidFill>
              </a:defRPr>
            </a:pPr>
            <a:endParaRPr sz="3200" dirty="0">
              <a:solidFill>
                <a:srgbClr val="FFFFFF"/>
              </a:solidFill>
              <a:latin typeface="Papyrus"/>
              <a:ea typeface="Papyrus"/>
              <a:cs typeface="Papyrus"/>
              <a:sym typeface="Papyrus"/>
            </a:endParaRPr>
          </a:p>
        </p:txBody>
      </p:sp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509320" y="1334451"/>
            <a:ext cx="8587164" cy="168057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33679">
              <a:defRPr sz="4600"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The Scarlet Letter</a:t>
            </a:r>
            <a:r>
              <a:rPr lang="en-US" sz="4600" dirty="0">
                <a:solidFill>
                  <a:srgbClr val="FFFFFF"/>
                </a:solidFill>
              </a:rPr>
              <a:t>:</a:t>
            </a:r>
            <a:endParaRPr sz="4600" dirty="0">
              <a:solidFill>
                <a:srgbClr val="FFFFFF"/>
              </a:solidFill>
            </a:endParaRPr>
          </a:p>
        </p:txBody>
      </p:sp>
      <p:pic>
        <p:nvPicPr>
          <p:cNvPr id="42" name="IMG_0478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412480" y="2020"/>
            <a:ext cx="4574726" cy="365558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9636F3-334E-5C40-BEF2-2F3177680F2E}"/>
              </a:ext>
            </a:extLst>
          </p:cNvPr>
          <p:cNvSpPr txBox="1"/>
          <p:nvPr/>
        </p:nvSpPr>
        <p:spPr>
          <a:xfrm>
            <a:off x="3009944" y="2358437"/>
            <a:ext cx="3585918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Papyrus" panose="020B0602040200020303" pitchFamily="34" charset="77"/>
                <a:sym typeface="Helvetica Light"/>
              </a:rPr>
              <a:t>Background Info</a:t>
            </a:r>
          </a:p>
        </p:txBody>
      </p:sp>
    </p:spTree>
    <p:extLst>
      <p:ext uri="{BB962C8B-B14F-4D97-AF65-F5344CB8AC3E}">
        <p14:creationId xmlns:p14="http://schemas.microsoft.com/office/powerpoint/2010/main" val="6577256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447147" y="3521603"/>
            <a:ext cx="12110505" cy="5377214"/>
          </a:xfrm>
          <a:prstGeom prst="rect">
            <a:avLst/>
          </a:prstGeom>
        </p:spPr>
        <p:txBody>
          <a:bodyPr/>
          <a:lstStyle/>
          <a:p>
            <a:pPr marL="404132" lvl="0" indent="-404132">
              <a:defRPr sz="1800">
                <a:solidFill>
                  <a:srgbClr val="000000"/>
                </a:solidFill>
              </a:defRPr>
            </a:pPr>
            <a:r>
              <a:rPr lang="en-US"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Characters</a:t>
            </a:r>
            <a:r>
              <a:rPr lang="en-US" sz="33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--you will need to keep track of all four:</a:t>
            </a:r>
            <a:endParaRPr lang="en-US" sz="3300" dirty="0">
              <a:solidFill>
                <a:srgbClr val="FFFFFF"/>
              </a:solidFill>
              <a:latin typeface="Papyrus"/>
              <a:ea typeface="Papyrus"/>
              <a:cs typeface="Papyrus"/>
              <a:sym typeface="Papyrus"/>
            </a:endParaRPr>
          </a:p>
          <a:p>
            <a:pPr marL="0" lvl="1" indent="228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-</a:t>
            </a:r>
            <a:r>
              <a:rPr lang="en-US"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Hester Prynne	</a:t>
            </a: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	</a:t>
            </a:r>
            <a:r>
              <a:rPr lang="en-US"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</a:t>
            </a: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-</a:t>
            </a:r>
            <a:r>
              <a:rPr lang="en-US"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Pearl </a:t>
            </a:r>
            <a:endParaRPr sz="3300" dirty="0">
              <a:solidFill>
                <a:srgbClr val="FFFFFF"/>
              </a:solidFill>
              <a:latin typeface="Papyrus"/>
              <a:ea typeface="Papyrus"/>
              <a:cs typeface="Papyrus"/>
              <a:sym typeface="Papyrus"/>
            </a:endParaRPr>
          </a:p>
          <a:p>
            <a:pPr marL="0" lvl="1" indent="228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-</a:t>
            </a:r>
            <a:r>
              <a:rPr lang="en-US"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Roger Chillingworth</a:t>
            </a: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	-</a:t>
            </a:r>
            <a:r>
              <a:rPr lang="en-US"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Arthur Dimmesdale</a:t>
            </a:r>
            <a:endParaRPr sz="3300" dirty="0">
              <a:solidFill>
                <a:srgbClr val="FFFFFF"/>
              </a:solidFill>
              <a:latin typeface="Papyrus"/>
              <a:ea typeface="Papyrus"/>
              <a:cs typeface="Papyrus"/>
              <a:sym typeface="Papyrus"/>
            </a:endParaRPr>
          </a:p>
          <a:p>
            <a:pPr marL="0" lvl="1" indent="228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</a:t>
            </a:r>
          </a:p>
        </p:txBody>
      </p:sp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389179" y="1331412"/>
            <a:ext cx="8587164" cy="168057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33679">
              <a:defRPr sz="4600"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The Scarlet Letter</a:t>
            </a:r>
            <a:r>
              <a:rPr lang="en-US" sz="4600" dirty="0">
                <a:solidFill>
                  <a:srgbClr val="FFFFFF"/>
                </a:solidFill>
              </a:rPr>
              <a:t>:</a:t>
            </a:r>
            <a:endParaRPr sz="4600" dirty="0">
              <a:solidFill>
                <a:srgbClr val="FFFFFF"/>
              </a:solidFill>
            </a:endParaRPr>
          </a:p>
        </p:txBody>
      </p:sp>
      <p:pic>
        <p:nvPicPr>
          <p:cNvPr id="62" name="IMG_0478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06574" y="212610"/>
            <a:ext cx="4380630" cy="356061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FD9628-30A0-D743-90E3-9EAFAA63DFDF}"/>
              </a:ext>
            </a:extLst>
          </p:cNvPr>
          <p:cNvSpPr txBox="1"/>
          <p:nvPr/>
        </p:nvSpPr>
        <p:spPr>
          <a:xfrm>
            <a:off x="3588627" y="2358437"/>
            <a:ext cx="2428550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Papyrus" panose="020B0602040200020303" pitchFamily="34" charset="77"/>
              </a:rPr>
              <a:t>Annotation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Papyrus" panose="020B0602040200020303" pitchFamily="34" charset="77"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447147" y="3521603"/>
            <a:ext cx="12110505" cy="5377214"/>
          </a:xfrm>
          <a:prstGeom prst="rect">
            <a:avLst/>
          </a:prstGeom>
        </p:spPr>
        <p:txBody>
          <a:bodyPr/>
          <a:lstStyle/>
          <a:p>
            <a:pPr marL="404132" lvl="0" indent="-404132">
              <a:defRPr sz="1800">
                <a:solidFill>
                  <a:srgbClr val="000000"/>
                </a:solidFill>
              </a:defRPr>
            </a:pP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Symbols</a:t>
            </a:r>
            <a:r>
              <a:rPr lang="en-US" sz="33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--You will need to pay attention to these—when you see them as you read, make a mark in your book:</a:t>
            </a:r>
            <a:endParaRPr lang="en-US" sz="3300" dirty="0">
              <a:solidFill>
                <a:srgbClr val="FFFFFF"/>
              </a:solidFill>
              <a:latin typeface="Papyrus"/>
              <a:ea typeface="Papyrus"/>
              <a:cs typeface="Papyrus"/>
              <a:sym typeface="Papyrus"/>
            </a:endParaRPr>
          </a:p>
          <a:p>
            <a:pPr marL="0" lvl="1" indent="228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-The scarlet letter			-Nature</a:t>
            </a:r>
          </a:p>
          <a:p>
            <a:pPr marL="0" lvl="1" indent="228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-The prison					-Sunlight</a:t>
            </a:r>
          </a:p>
          <a:p>
            <a:pPr marL="0" lvl="1" indent="228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-The scaffold				-Color </a:t>
            </a:r>
          </a:p>
        </p:txBody>
      </p:sp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389179" y="1331412"/>
            <a:ext cx="8587164" cy="168057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33679">
              <a:defRPr sz="4600"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The Scarlet Letter</a:t>
            </a:r>
            <a:r>
              <a:rPr lang="en-US" sz="4600" dirty="0">
                <a:solidFill>
                  <a:srgbClr val="FFFFFF"/>
                </a:solidFill>
              </a:rPr>
              <a:t>:</a:t>
            </a:r>
            <a:endParaRPr sz="4600" dirty="0">
              <a:solidFill>
                <a:srgbClr val="FFFFFF"/>
              </a:solidFill>
            </a:endParaRPr>
          </a:p>
        </p:txBody>
      </p:sp>
      <p:pic>
        <p:nvPicPr>
          <p:cNvPr id="62" name="IMG_0478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06574" y="212610"/>
            <a:ext cx="4380630" cy="356061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FD9628-30A0-D743-90E3-9EAFAA63DFDF}"/>
              </a:ext>
            </a:extLst>
          </p:cNvPr>
          <p:cNvSpPr txBox="1"/>
          <p:nvPr/>
        </p:nvSpPr>
        <p:spPr>
          <a:xfrm>
            <a:off x="3588627" y="2358437"/>
            <a:ext cx="2428550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Papyrus" panose="020B0602040200020303" pitchFamily="34" charset="77"/>
              </a:rPr>
              <a:t>Annotation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Papyrus" panose="020B0602040200020303" pitchFamily="34" charset="77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95089627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598729" y="3635903"/>
            <a:ext cx="12110505" cy="5377214"/>
          </a:xfrm>
          <a:prstGeom prst="rect">
            <a:avLst/>
          </a:prstGeom>
        </p:spPr>
        <p:txBody>
          <a:bodyPr/>
          <a:lstStyle/>
          <a:p>
            <a:pPr marL="404132" lvl="0" indent="-404132">
              <a:defRPr sz="1800">
                <a:solidFill>
                  <a:srgbClr val="000000"/>
                </a:solidFill>
              </a:defRPr>
            </a:pPr>
            <a:r>
              <a:rPr lang="en-US"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Themes</a:t>
            </a:r>
            <a:r>
              <a:rPr lang="en-US" sz="33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--Pay attention to the development of the following:</a:t>
            </a:r>
          </a:p>
          <a:p>
            <a:pPr marL="0" lvl="1" indent="228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-</a:t>
            </a:r>
            <a:r>
              <a:rPr lang="en-US"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Sin                       </a:t>
            </a: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	-</a:t>
            </a:r>
            <a:r>
              <a:rPr lang="en-US" sz="33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Revenge</a:t>
            </a:r>
            <a:endParaRPr sz="3300" dirty="0">
              <a:solidFill>
                <a:schemeClr val="tx1"/>
              </a:solidFill>
              <a:latin typeface="Papyrus"/>
              <a:ea typeface="Papyrus"/>
              <a:cs typeface="Papyrus"/>
              <a:sym typeface="Papyrus"/>
            </a:endParaRPr>
          </a:p>
          <a:p>
            <a:pPr marL="0" lvl="1" indent="228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-</a:t>
            </a:r>
            <a:r>
              <a:rPr lang="en-US" sz="33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Hypocrisy</a:t>
            </a: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			-</a:t>
            </a:r>
            <a:r>
              <a:rPr lang="en-US" sz="33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Identity</a:t>
            </a: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</a:t>
            </a:r>
            <a:endParaRPr lang="en-US" sz="3300" dirty="0">
              <a:latin typeface="Papyrus"/>
              <a:ea typeface="Papyrus"/>
              <a:cs typeface="Papyrus"/>
              <a:sym typeface="Papyrus"/>
            </a:endParaRPr>
          </a:p>
          <a:p>
            <a:pPr marL="0" lvl="1" indent="228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0" dirty="0">
                <a:solidFill>
                  <a:srgbClr val="FFFFFF"/>
                </a:solidFill>
                <a:latin typeface="Papyrus"/>
                <a:ea typeface="Papyrus"/>
                <a:cs typeface="Papyrus"/>
                <a:sym typeface="Papyrus"/>
              </a:rPr>
              <a:t>		-</a:t>
            </a:r>
            <a:r>
              <a:rPr lang="en-US" sz="3300" dirty="0">
                <a:solidFill>
                  <a:schemeClr val="tx1"/>
                </a:solidFill>
                <a:latin typeface="Papyrus"/>
                <a:ea typeface="Papyrus"/>
                <a:cs typeface="Papyrus"/>
                <a:sym typeface="Papyrus"/>
              </a:rPr>
              <a:t>Judgment</a:t>
            </a:r>
            <a:endParaRPr sz="3300" dirty="0">
              <a:solidFill>
                <a:schemeClr val="tx1"/>
              </a:solidFill>
              <a:latin typeface="Papyrus"/>
              <a:ea typeface="Papyrus"/>
              <a:cs typeface="Papyrus"/>
              <a:sym typeface="Papyrus"/>
            </a:endParaRPr>
          </a:p>
        </p:txBody>
      </p:sp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389179" y="1331412"/>
            <a:ext cx="8587164" cy="168057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33679">
              <a:defRPr sz="4600"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The Scarlet Letter</a:t>
            </a:r>
            <a:r>
              <a:rPr lang="en-US" sz="4600" dirty="0">
                <a:solidFill>
                  <a:srgbClr val="FFFFFF"/>
                </a:solidFill>
              </a:rPr>
              <a:t>:</a:t>
            </a:r>
            <a:endParaRPr sz="4600" dirty="0">
              <a:solidFill>
                <a:srgbClr val="FFFFFF"/>
              </a:solidFill>
            </a:endParaRPr>
          </a:p>
        </p:txBody>
      </p:sp>
      <p:pic>
        <p:nvPicPr>
          <p:cNvPr id="62" name="IMG_0478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06574" y="212610"/>
            <a:ext cx="4380630" cy="356061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FD9628-30A0-D743-90E3-9EAFAA63DFDF}"/>
              </a:ext>
            </a:extLst>
          </p:cNvPr>
          <p:cNvSpPr txBox="1"/>
          <p:nvPr/>
        </p:nvSpPr>
        <p:spPr>
          <a:xfrm>
            <a:off x="3588627" y="2358437"/>
            <a:ext cx="2428550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Papyrus" panose="020B0602040200020303" pitchFamily="34" charset="77"/>
              </a:rPr>
              <a:t>Annotation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Papyrus" panose="020B0602040200020303" pitchFamily="34" charset="77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79827422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633</Words>
  <Application>Microsoft Macintosh PowerPoint</Application>
  <PresentationFormat>Custom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Avenir Roman</vt:lpstr>
      <vt:lpstr>Helvetica Light</vt:lpstr>
      <vt:lpstr>Papyrus</vt:lpstr>
      <vt:lpstr>Zapfino</vt:lpstr>
      <vt:lpstr>Black</vt:lpstr>
      <vt:lpstr>The Scarlet Letter</vt:lpstr>
      <vt:lpstr>The Scarlet Letter:</vt:lpstr>
      <vt:lpstr>The Scarlet Letter:</vt:lpstr>
      <vt:lpstr>The Scarlet Letter:</vt:lpstr>
      <vt:lpstr>The Scarlet Letter:</vt:lpstr>
      <vt:lpstr>The Scarlet Letter:</vt:lpstr>
      <vt:lpstr>The Scarlet Letter:</vt:lpstr>
      <vt:lpstr>The Scarlet Letter:</vt:lpstr>
      <vt:lpstr>The Scarlet Letter:</vt:lpstr>
      <vt:lpstr>The Scarlet Letter: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Scarlet Letter</dc:title>
  <cp:lastModifiedBy>Truman Towner2</cp:lastModifiedBy>
  <cp:revision>22</cp:revision>
  <dcterms:modified xsi:type="dcterms:W3CDTF">2020-09-16T20:16:00Z</dcterms:modified>
</cp:coreProperties>
</file>