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9" r:id="rId4"/>
    <p:sldId id="269" r:id="rId5"/>
    <p:sldId id="270" r:id="rId6"/>
    <p:sldId id="271" r:id="rId7"/>
    <p:sldId id="260" r:id="rId8"/>
    <p:sldId id="261" r:id="rId9"/>
    <p:sldId id="262" r:id="rId10"/>
    <p:sldId id="263" r:id="rId11"/>
    <p:sldId id="268" r:id="rId12"/>
    <p:sldId id="272"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1pPr>
    <a:lvl2pPr marL="0" marR="0" indent="22860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2pPr>
    <a:lvl3pPr marL="0" marR="0" indent="45720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3pPr>
    <a:lvl4pPr marL="0" marR="0" indent="68580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4pPr>
    <a:lvl5pPr marL="0" marR="0" indent="91440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5pPr>
    <a:lvl6pPr marL="0" marR="0" indent="114300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6pPr>
    <a:lvl7pPr marL="0" marR="0" indent="137160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7pPr>
    <a:lvl8pPr marL="0" marR="0" indent="160020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8pPr>
    <a:lvl9pPr marL="0" marR="0" indent="182880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E6E5DA">
              <a:alpha val="60000"/>
            </a:srgbClr>
          </a:solidFill>
        </a:fill>
      </a:tcStyle>
    </a:band2H>
    <a:firstCol>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chemeClr val="accent1">
            <a:satOff val="15300"/>
            <a:lumOff val="-29822"/>
            <a:alpha val="80000"/>
          </a:schemeClr>
        </a:fontRef>
        <a:schemeClr val="accent1">
          <a:satOff val="15300"/>
          <a:lumOff val="-29822"/>
          <a:alpha val="80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0CFCA">
              <a:alpha val="75000"/>
            </a:srgbClr>
          </a:solidFill>
        </a:fill>
      </a:tcStyle>
    </a:band2H>
    <a:firstCol>
      <a:tcTxStyle b="off" i="off">
        <a:fontRef idx="minor">
          <a:schemeClr val="accent1">
            <a:satOff val="15300"/>
            <a:lumOff val="-29822"/>
            <a:alpha val="80000"/>
          </a:schemeClr>
        </a:fontRef>
        <a:schemeClr val="accent1">
          <a:satOff val="15300"/>
          <a:lumOff val="-29822"/>
          <a:alpha val="80000"/>
        </a:schemeClr>
      </a:tcTxStyle>
      <a:tcStyle>
        <a:tcBdr>
          <a:left>
            <a:ln w="12700" cap="flat">
              <a:solidFill>
                <a:schemeClr val="accent1">
                  <a:satOff val="15300"/>
                  <a:lumOff val="-29822"/>
                </a:schemeClr>
              </a:solidFill>
              <a:prstDash val="solid"/>
              <a:miter lim="400000"/>
            </a:ln>
          </a:left>
          <a:right>
            <a:ln w="25400" cap="flat">
              <a:solidFill>
                <a:schemeClr val="accent1">
                  <a:satOff val="15300"/>
                  <a:lumOff val="-29822"/>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DFDBD1"/>
        </a:fontRef>
        <a:srgbClr val="DFDBD1"/>
      </a:tcTxStyle>
      <a:tcStyle>
        <a:tcBdr>
          <a:left>
            <a:ln w="12700" cap="flat">
              <a:noFill/>
              <a:miter lim="400000"/>
            </a:ln>
          </a:left>
          <a:right>
            <a:ln w="12700" cap="flat">
              <a:noFill/>
              <a:miter lim="400000"/>
            </a:ln>
          </a:right>
          <a:top>
            <a:ln w="25400" cap="flat">
              <a:solidFill>
                <a:schemeClr val="accent1">
                  <a:satOff val="15300"/>
                  <a:lumOff val="-29822"/>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EDEADB"/>
              </a:solidFill>
              <a:prstDash val="solid"/>
              <a:miter lim="400000"/>
            </a:ln>
          </a:insideH>
          <a:insideV>
            <a:ln w="12700" cap="flat">
              <a:noFill/>
              <a:miter lim="400000"/>
            </a:ln>
          </a:insideV>
        </a:tcBdr>
        <a:fill>
          <a:noFill/>
        </a:fill>
      </a:tcStyle>
    </a:lastRow>
    <a:firstRow>
      <a:tcTxStyle b="off" i="off">
        <a:fontRef idx="minor">
          <a:srgbClr val="DFDBD1"/>
        </a:fontRef>
        <a:srgbClr val="DFDBD1"/>
      </a:tcTxStyle>
      <a:tcStyle>
        <a:tcBdr>
          <a:left>
            <a:ln w="12700" cap="flat">
              <a:noFill/>
              <a:miter lim="400000"/>
            </a:ln>
          </a:left>
          <a:right>
            <a:ln w="12700" cap="flat">
              <a:noFill/>
              <a:miter lim="400000"/>
            </a:ln>
          </a:right>
          <a:top>
            <a:ln w="12700" cap="flat">
              <a:solidFill>
                <a:schemeClr val="accent1">
                  <a:satOff val="15300"/>
                  <a:lumOff val="-29822"/>
                </a:schemeClr>
              </a:solidFill>
              <a:prstDash val="solid"/>
              <a:miter lim="400000"/>
            </a:ln>
          </a:top>
          <a:bottom>
            <a:ln w="254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F5C3F"/>
        </a:fontRef>
        <a:srgbClr val="4F5C3F"/>
      </a:tcTxStyle>
      <a:tcStyle>
        <a:tcBdr>
          <a:left>
            <a:ln w="12700" cap="flat">
              <a:solidFill>
                <a:schemeClr val="accent2">
                  <a:hueOff val="-171743"/>
                  <a:satOff val="2189"/>
                  <a:lumOff val="-14463"/>
                </a:schemeClr>
              </a:solidFill>
              <a:custDash>
                <a:ds d="200000" sp="200000"/>
              </a:custDash>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wholeTbl>
    <a:band2H>
      <a:tcTxStyle/>
      <a:tcStyle>
        <a:tcBdr/>
        <a:fill>
          <a:solidFill>
            <a:srgbClr val="DDD9AC">
              <a:alpha val="70000"/>
            </a:srgbClr>
          </a:solidFill>
        </a:fill>
      </a:tcStyle>
    </a:band2H>
    <a:firstCol>
      <a:tcTxStyle b="off" i="off">
        <a:fontRef idx="minor">
          <a:srgbClr val="4F5C3F"/>
        </a:fontRef>
        <a:srgbClr val="4F5C3F"/>
      </a:tcTxStyle>
      <a:tcStyle>
        <a:tcBdr>
          <a:left>
            <a:ln w="12700" cap="flat">
              <a:solidFill>
                <a:schemeClr val="accent1">
                  <a:satOff val="15300"/>
                  <a:lumOff val="-29822"/>
                </a:schemeClr>
              </a:solidFill>
              <a:prstDash val="solid"/>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firstCol>
    <a:la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chemeClr val="accent2">
                  <a:hueOff val="-171743"/>
                  <a:satOff val="2189"/>
                  <a:lumOff val="-14463"/>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lastRow>
    <a:fir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chemeClr val="accent1">
                  <a:satOff val="15300"/>
                  <a:lumOff val="-29822"/>
                </a:schemeClr>
              </a:solidFill>
              <a:prstDash val="solid"/>
              <a:miter lim="400000"/>
            </a:ln>
          </a:top>
          <a:bottom>
            <a:ln w="25400" cap="flat">
              <a:solidFill>
                <a:schemeClr val="accent2">
                  <a:hueOff val="-171743"/>
                  <a:satOff val="2189"/>
                  <a:lumOff val="-14463"/>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firstRow>
  </a:tblStyle>
  <a:tblStyle styleId="{CF821DB8-F4EB-4A41-A1BA-3FCAFE7338EE}" styleName="">
    <a:tblBg/>
    <a:wholeTbl>
      <a:tcTxStyle b="off" i="off">
        <a:fontRef idx="min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a:tcStyle>
        <a:tcBdr/>
        <a:fill>
          <a:solidFill>
            <a:srgbClr val="EDDBBD">
              <a:alpha val="55000"/>
            </a:srgbClr>
          </a:solidFill>
        </a:fill>
      </a:tcStyle>
    </a:band2H>
    <a:firstCol>
      <a:tcTxStyle b="off" i="off">
        <a:fontRef idx="min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a:tcStyle>
        <a:tcBdr/>
        <a:fill>
          <a:solidFill>
            <a:srgbClr val="E2DED3">
              <a:alpha val="80000"/>
            </a:srgbClr>
          </a:solidFill>
        </a:fill>
      </a:tcStyle>
    </a:band2H>
    <a:firstCol>
      <a:tcTxStyle b="off" i="off">
        <a:fontRef idx="minor">
          <a:srgbClr val="4F5C3F"/>
        </a:fontRef>
        <a:srgbClr val="4F5C3F"/>
      </a:tcTxStyle>
      <a:tcStyle>
        <a:tcBdr>
          <a:left>
            <a:ln w="12700" cap="flat">
              <a:solidFill>
                <a:srgbClr val="51473B"/>
              </a:solidFill>
              <a:prstDash val="solid"/>
              <a:miter lim="400000"/>
            </a:ln>
          </a:left>
          <a:right>
            <a:ln w="25400" cap="flat">
              <a:solidFill>
                <a:srgbClr val="51473B"/>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lastRow>
    <a:fir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firstRow>
  </a:tblStyle>
  <a:tblStyle styleId="{2708684C-4D16-4618-839F-0558EEFCDFE6}" styleName="">
    <a:tblBg/>
    <a:wholeTbl>
      <a:tcTxStyle b="off" i="off">
        <a:fontRef idx="minor">
          <a:srgbClr val="4F5C3F"/>
        </a:fontRef>
        <a:srgbClr val="4F5C3F"/>
      </a:tcTxStyle>
      <a:tcStyle>
        <a:tcBdr>
          <a:left>
            <a:ln w="12700" cap="flat">
              <a:noFill/>
              <a:miter lim="400000"/>
            </a:ln>
          </a:left>
          <a:right>
            <a:ln w="12700" cap="flat">
              <a:noFill/>
              <a:miter lim="400000"/>
            </a:ln>
          </a:right>
          <a:top>
            <a:ln w="12700" cap="flat">
              <a:solidFill>
                <a:schemeClr val="accent2"/>
              </a:solidFill>
              <a:custDash>
                <a:ds d="200000" sp="200000"/>
              </a:custDash>
              <a:miter lim="400000"/>
            </a:ln>
          </a:top>
          <a:bottom>
            <a:ln w="12700" cap="flat">
              <a:solidFill>
                <a:schemeClr val="accent2"/>
              </a:solidFill>
              <a:custDash>
                <a:ds d="200000" sp="200000"/>
              </a:custDash>
              <a:miter lim="400000"/>
            </a:ln>
          </a:bottom>
          <a:insideH>
            <a:ln w="12700" cap="flat">
              <a:solidFill>
                <a:schemeClr val="accent2"/>
              </a:solidFill>
              <a:custDash>
                <a:ds d="200000" sp="200000"/>
              </a:custDash>
              <a:miter lim="400000"/>
            </a:ln>
          </a:insideH>
          <a:insideV>
            <a:ln w="12700" cap="flat">
              <a:noFill/>
              <a:miter lim="400000"/>
            </a:ln>
          </a:insideV>
        </a:tcBdr>
        <a:fill>
          <a:noFill/>
        </a:fill>
      </a:tcStyle>
    </a:wholeTbl>
    <a:band2H>
      <a:tcTxStyle/>
      <a:tcStyle>
        <a:tcBdr/>
        <a:fill>
          <a:solidFill>
            <a:srgbClr val="DEE3BA">
              <a:alpha val="63000"/>
            </a:srgbClr>
          </a:solidFill>
        </a:fill>
      </a:tcStyle>
    </a:band2H>
    <a:firstCol>
      <a:tcTxStyle b="off" i="off">
        <a:fontRef idx="minor">
          <a:srgbClr val="4F5C3F"/>
        </a:fontRef>
        <a:srgbClr val="4F5C3F"/>
      </a:tcTxStyle>
      <a:tcStyle>
        <a:tcBdr>
          <a:left>
            <a:ln w="12700" cap="flat">
              <a:noFill/>
              <a:miter lim="400000"/>
            </a:ln>
          </a:left>
          <a:right>
            <a:ln w="25400" cap="flat">
              <a:solidFill>
                <a:schemeClr val="accent2"/>
              </a:solidFill>
              <a:prstDash val="solid"/>
              <a:miter lim="400000"/>
            </a:ln>
          </a:right>
          <a:top>
            <a:ln w="12700" cap="flat">
              <a:solidFill>
                <a:schemeClr val="accent2">
                  <a:alpha val="60000"/>
                </a:schemeClr>
              </a:solidFill>
              <a:custDash>
                <a:ds d="200000" sp="200000"/>
              </a:custDash>
              <a:miter lim="400000"/>
            </a:ln>
          </a:top>
          <a:bottom>
            <a:ln w="12700" cap="flat">
              <a:solidFill>
                <a:schemeClr val="accent2">
                  <a:alpha val="60000"/>
                </a:schemeClr>
              </a:solidFill>
              <a:custDash>
                <a:ds d="200000" sp="200000"/>
              </a:custDash>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chemeClr val="accent2"/>
              </a:solidFill>
              <a:prstDash val="solid"/>
              <a:miter lim="400000"/>
            </a:ln>
          </a:top>
          <a:bottom>
            <a:ln w="12700" cap="flat">
              <a:noFill/>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lastRow>
    <a:firstRow>
      <a:tcTxStyle b="off" i="off">
        <a:fontRef idx="min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chemeClr val="accent2"/>
              </a:solidFill>
              <a:prstDash val="solid"/>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p:restoredTop sz="94648"/>
  </p:normalViewPr>
  <p:slideViewPr>
    <p:cSldViewPr snapToGrid="0" snapToObjects="1">
      <p:cViewPr varScale="1">
        <p:scale>
          <a:sx n="82" d="100"/>
          <a:sy n="82" d="100"/>
        </p:scale>
        <p:origin x="1296" y="17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0037186"/>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Avenir"/>
        <a:ea typeface="Avenir"/>
        <a:cs typeface="Avenir"/>
        <a:sym typeface="Avenir Roman"/>
      </a:defRPr>
    </a:lvl1pPr>
    <a:lvl2pPr indent="228600" defTabSz="457200" latinLnBrk="0">
      <a:lnSpc>
        <a:spcPct val="125000"/>
      </a:lnSpc>
      <a:defRPr sz="2400">
        <a:latin typeface="Avenir"/>
        <a:ea typeface="Avenir"/>
        <a:cs typeface="Avenir"/>
        <a:sym typeface="Avenir Roman"/>
      </a:defRPr>
    </a:lvl2pPr>
    <a:lvl3pPr indent="457200" defTabSz="457200" latinLnBrk="0">
      <a:lnSpc>
        <a:spcPct val="125000"/>
      </a:lnSpc>
      <a:defRPr sz="2400">
        <a:latin typeface="Avenir"/>
        <a:ea typeface="Avenir"/>
        <a:cs typeface="Avenir"/>
        <a:sym typeface="Avenir Roman"/>
      </a:defRPr>
    </a:lvl3pPr>
    <a:lvl4pPr indent="685800" defTabSz="457200" latinLnBrk="0">
      <a:lnSpc>
        <a:spcPct val="125000"/>
      </a:lnSpc>
      <a:defRPr sz="2400">
        <a:latin typeface="Avenir"/>
        <a:ea typeface="Avenir"/>
        <a:cs typeface="Avenir"/>
        <a:sym typeface="Avenir Roman"/>
      </a:defRPr>
    </a:lvl4pPr>
    <a:lvl5pPr indent="914400" defTabSz="457200" latinLnBrk="0">
      <a:lnSpc>
        <a:spcPct val="125000"/>
      </a:lnSpc>
      <a:defRPr sz="2400">
        <a:latin typeface="Avenir"/>
        <a:ea typeface="Avenir"/>
        <a:cs typeface="Avenir"/>
        <a:sym typeface="Avenir Roman"/>
      </a:defRPr>
    </a:lvl5pPr>
    <a:lvl6pPr indent="1143000" defTabSz="457200" latinLnBrk="0">
      <a:lnSpc>
        <a:spcPct val="125000"/>
      </a:lnSpc>
      <a:defRPr sz="2400">
        <a:latin typeface="Avenir"/>
        <a:ea typeface="Avenir"/>
        <a:cs typeface="Avenir"/>
        <a:sym typeface="Avenir Roman"/>
      </a:defRPr>
    </a:lvl6pPr>
    <a:lvl7pPr indent="1371600" defTabSz="457200" latinLnBrk="0">
      <a:lnSpc>
        <a:spcPct val="125000"/>
      </a:lnSpc>
      <a:defRPr sz="2400">
        <a:latin typeface="Avenir"/>
        <a:ea typeface="Avenir"/>
        <a:cs typeface="Avenir"/>
        <a:sym typeface="Avenir Roman"/>
      </a:defRPr>
    </a:lvl7pPr>
    <a:lvl8pPr indent="1600200" defTabSz="457200" latinLnBrk="0">
      <a:lnSpc>
        <a:spcPct val="125000"/>
      </a:lnSpc>
      <a:defRPr sz="2400">
        <a:latin typeface="Avenir"/>
        <a:ea typeface="Avenir"/>
        <a:cs typeface="Avenir"/>
        <a:sym typeface="Avenir Roman"/>
      </a:defRPr>
    </a:lvl8pPr>
    <a:lvl9pPr indent="1828800" defTabSz="457200" latinLnBrk="0">
      <a:lnSpc>
        <a:spcPct val="125000"/>
      </a:lnSpc>
      <a:defRPr sz="2400">
        <a:latin typeface="Avenir"/>
        <a:ea typeface="Avenir"/>
        <a:cs typeface="Avenir"/>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dirty="0"/>
              <a:t>Christopher Marlowe was born in Canterbury, Great Britain, in 1564, the second son of a shoemaker. He attended King’s School in Canterbury and graduated from Corpus Christi College in Cambridge. Rather than becoming a clergyman, Marlowe moved to London, where he became a playwright. His short life in London was characterized by scandal and disruptive behavior, which repeatedly led him into problems with authorities. In May 1593, he was arrested on charges of atheism and heresy. In the same month, soon after his release, he was stabbed to death in a tavern in an obscure episode involving a fight over a bill.</a:t>
            </a:r>
          </a:p>
          <a:p>
            <a:endParaRPr lang="en-US" dirty="0"/>
          </a:p>
        </p:txBody>
      </p:sp>
    </p:spTree>
    <p:extLst>
      <p:ext uri="{BB962C8B-B14F-4D97-AF65-F5344CB8AC3E}">
        <p14:creationId xmlns:p14="http://schemas.microsoft.com/office/powerpoint/2010/main" val="2042288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morality play was influential in the later half of the 15th century. The main theme of the morality play is religious, specifically dealing with </a:t>
            </a:r>
            <a:r>
              <a:rPr lang="en-US" u="sng" dirty="0"/>
              <a:t>the conflict of good and evil in man</a:t>
            </a:r>
            <a:r>
              <a:rPr lang="en-US" dirty="0"/>
              <a:t>. A morality play’s main character is a man who is like </a:t>
            </a:r>
            <a:r>
              <a:rPr lang="en-US" u="sng" dirty="0"/>
              <a:t>every man</a:t>
            </a:r>
            <a:r>
              <a:rPr lang="en-US" dirty="0"/>
              <a:t>. The man </a:t>
            </a:r>
            <a:r>
              <a:rPr lang="en-US" u="sng" dirty="0"/>
              <a:t>suffers temptations and conflicts </a:t>
            </a:r>
            <a:r>
              <a:rPr lang="en-US" dirty="0"/>
              <a:t>and </a:t>
            </a:r>
            <a:r>
              <a:rPr lang="en-US" u="sng" dirty="0"/>
              <a:t>makes moral decisions</a:t>
            </a:r>
            <a:r>
              <a:rPr lang="en-US" dirty="0"/>
              <a:t>. In the morality play, other characters are introduced in order to remind the main character of his moral obligations. </a:t>
            </a:r>
          </a:p>
        </p:txBody>
      </p:sp>
    </p:spTree>
    <p:extLst>
      <p:ext uri="{BB962C8B-B14F-4D97-AF65-F5344CB8AC3E}">
        <p14:creationId xmlns:p14="http://schemas.microsoft.com/office/powerpoint/2010/main" val="2121087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825500" y="3048000"/>
            <a:ext cx="11353800" cy="2273300"/>
          </a:xfrm>
          <a:prstGeom prst="rect">
            <a:avLst/>
          </a:prstGeom>
        </p:spPr>
        <p:txBody>
          <a:bodyPr anchor="b"/>
          <a:lstStyle/>
          <a:p>
            <a:r>
              <a:t>Title Text</a:t>
            </a:r>
          </a:p>
        </p:txBody>
      </p:sp>
      <p:sp>
        <p:nvSpPr>
          <p:cNvPr id="12" name="Shape 12"/>
          <p:cNvSpPr>
            <a:spLocks noGrp="1"/>
          </p:cNvSpPr>
          <p:nvPr>
            <p:ph type="body" sz="quarter" idx="1"/>
          </p:nvPr>
        </p:nvSpPr>
        <p:spPr>
          <a:xfrm>
            <a:off x="825500" y="5308600"/>
            <a:ext cx="11353800" cy="1295400"/>
          </a:xfrm>
          <a:prstGeom prst="rect">
            <a:avLst/>
          </a:prstGeom>
        </p:spPr>
        <p:txBody>
          <a:bodyPr anchor="t"/>
          <a:lstStyle>
            <a:lvl1pPr marL="0" indent="0" algn="ctr">
              <a:spcBef>
                <a:spcPts val="0"/>
              </a:spcBef>
              <a:buSzTx/>
              <a:buFontTx/>
              <a:buNone/>
              <a:defRPr sz="3200" i="1"/>
            </a:lvl1pPr>
            <a:lvl2pPr marL="0" indent="228600" algn="ctr">
              <a:spcBef>
                <a:spcPts val="0"/>
              </a:spcBef>
              <a:buSzTx/>
              <a:buFontTx/>
              <a:buNone/>
              <a:defRPr sz="3200" i="1"/>
            </a:lvl2pPr>
            <a:lvl3pPr marL="0" indent="457200" algn="ctr">
              <a:spcBef>
                <a:spcPts val="0"/>
              </a:spcBef>
              <a:buSzTx/>
              <a:buFontTx/>
              <a:buNone/>
              <a:defRPr sz="3200" i="1"/>
            </a:lvl3pPr>
            <a:lvl4pPr marL="0" indent="685800" algn="ctr">
              <a:spcBef>
                <a:spcPts val="0"/>
              </a:spcBef>
              <a:buSzTx/>
              <a:buFontTx/>
              <a:buNone/>
              <a:defRPr sz="3200" i="1"/>
            </a:lvl4pPr>
            <a:lvl5pPr marL="0" indent="914400" algn="ctr">
              <a:spcBef>
                <a:spcPts val="0"/>
              </a:spcBef>
              <a:buSzTx/>
              <a:buFontTx/>
              <a:buNone/>
              <a:defRPr sz="3200" i="1"/>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4" name="Shape 104"/>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5" name="Shape 105"/>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2" name="Shape 112"/>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Shape 20"/>
          <p:cNvSpPr>
            <a:spLocks noGrp="1"/>
          </p:cNvSpPr>
          <p:nvPr>
            <p:ph type="pic" sz="quarter" idx="13"/>
          </p:nvPr>
        </p:nvSpPr>
        <p:spPr>
          <a:xfrm>
            <a:off x="685800" y="711200"/>
            <a:ext cx="4089400" cy="5499100"/>
          </a:xfrm>
          <a:prstGeom prst="rect">
            <a:avLst/>
          </a:prstGeom>
          <a:ln w="9525">
            <a:round/>
          </a:ln>
        </p:spPr>
        <p:txBody>
          <a:bodyPr lIns="91439" tIns="45719" rIns="91439" bIns="45719" anchor="t">
            <a:noAutofit/>
          </a:bodyPr>
          <a:lstStyle/>
          <a:p>
            <a:endParaRPr/>
          </a:p>
        </p:txBody>
      </p:sp>
      <p:sp>
        <p:nvSpPr>
          <p:cNvPr id="21" name="Shape 21"/>
          <p:cNvSpPr>
            <a:spLocks noGrp="1"/>
          </p:cNvSpPr>
          <p:nvPr>
            <p:ph type="pic" sz="half" idx="14"/>
          </p:nvPr>
        </p:nvSpPr>
        <p:spPr>
          <a:xfrm>
            <a:off x="4965700" y="711200"/>
            <a:ext cx="7315200" cy="5499100"/>
          </a:xfrm>
          <a:prstGeom prst="rect">
            <a:avLst/>
          </a:prstGeom>
          <a:ln w="9525">
            <a:round/>
          </a:ln>
        </p:spPr>
        <p:txBody>
          <a:bodyPr lIns="91439" tIns="45719" rIns="91439" bIns="45719" anchor="t">
            <a:noAutofit/>
          </a:bodyPr>
          <a:lstStyle/>
          <a:p>
            <a:endParaRPr/>
          </a:p>
        </p:txBody>
      </p:sp>
      <p:sp>
        <p:nvSpPr>
          <p:cNvPr id="22" name="Shape 22"/>
          <p:cNvSpPr>
            <a:spLocks noGrp="1"/>
          </p:cNvSpPr>
          <p:nvPr>
            <p:ph type="title"/>
          </p:nvPr>
        </p:nvSpPr>
        <p:spPr>
          <a:xfrm>
            <a:off x="825500" y="7137400"/>
            <a:ext cx="11353800" cy="1181100"/>
          </a:xfrm>
          <a:prstGeom prst="rect">
            <a:avLst/>
          </a:prstGeom>
          <a:effectLst/>
        </p:spPr>
        <p:txBody>
          <a:bodyPr anchor="b"/>
          <a:lstStyle>
            <a:lvl1pPr>
              <a:defRPr>
                <a:solidFill>
                  <a:srgbClr val="FBF9E6"/>
                </a:solidFill>
                <a:effectLst>
                  <a:outerShdw blurRad="25400" dist="25400" dir="16200000" rotWithShape="0">
                    <a:srgbClr val="3A3A3A">
                      <a:alpha val="70000"/>
                    </a:srgbClr>
                  </a:outerShdw>
                </a:effectLst>
              </a:defRPr>
            </a:lvl1pPr>
          </a:lstStyle>
          <a:p>
            <a:r>
              <a:t>Title Text</a:t>
            </a:r>
          </a:p>
        </p:txBody>
      </p:sp>
      <p:sp>
        <p:nvSpPr>
          <p:cNvPr id="23" name="Shape 23"/>
          <p:cNvSpPr>
            <a:spLocks noGrp="1"/>
          </p:cNvSpPr>
          <p:nvPr>
            <p:ph type="body" sz="quarter" idx="1"/>
          </p:nvPr>
        </p:nvSpPr>
        <p:spPr>
          <a:xfrm>
            <a:off x="825500" y="8305800"/>
            <a:ext cx="11353800" cy="889000"/>
          </a:xfrm>
          <a:prstGeom prst="rect">
            <a:avLst/>
          </a:prstGeom>
        </p:spPr>
        <p:txBody>
          <a:bodyPr anchor="t"/>
          <a:lstStyle>
            <a:lvl1pPr marL="0" indent="0" algn="ctr">
              <a:spcBef>
                <a:spcPts val="0"/>
              </a:spcBef>
              <a:buSzTx/>
              <a:buFontTx/>
              <a:buNone/>
              <a:defRPr sz="4300" i="1">
                <a:solidFill>
                  <a:schemeClr val="accent3">
                    <a:hueOff val="288579"/>
                    <a:satOff val="30944"/>
                    <a:lumOff val="14509"/>
                  </a:schemeClr>
                </a:solidFill>
                <a:effectLst>
                  <a:outerShdw blurRad="12700" dist="25400" dir="16200000" rotWithShape="0">
                    <a:srgbClr val="000000">
                      <a:alpha val="30000"/>
                    </a:srgbClr>
                  </a:outerShdw>
                </a:effectLst>
                <a:latin typeface="Hoefler Text"/>
                <a:ea typeface="Hoefler Text"/>
                <a:cs typeface="Hoefler Text"/>
                <a:sym typeface="Hoefler Text"/>
              </a:defRPr>
            </a:lvl1pPr>
            <a:lvl2pPr marL="0" indent="228600" algn="ctr">
              <a:spcBef>
                <a:spcPts val="0"/>
              </a:spcBef>
              <a:buSzTx/>
              <a:buFontTx/>
              <a:buNone/>
              <a:defRPr sz="4300" i="1">
                <a:solidFill>
                  <a:schemeClr val="accent3">
                    <a:hueOff val="288579"/>
                    <a:satOff val="30944"/>
                    <a:lumOff val="14509"/>
                  </a:schemeClr>
                </a:solidFill>
                <a:effectLst>
                  <a:outerShdw blurRad="12700" dist="25400" dir="16200000" rotWithShape="0">
                    <a:srgbClr val="000000">
                      <a:alpha val="30000"/>
                    </a:srgbClr>
                  </a:outerShdw>
                </a:effectLst>
                <a:latin typeface="Hoefler Text"/>
                <a:ea typeface="Hoefler Text"/>
                <a:cs typeface="Hoefler Text"/>
                <a:sym typeface="Hoefler Text"/>
              </a:defRPr>
            </a:lvl2pPr>
            <a:lvl3pPr marL="0" indent="457200" algn="ctr">
              <a:spcBef>
                <a:spcPts val="0"/>
              </a:spcBef>
              <a:buSzTx/>
              <a:buFontTx/>
              <a:buNone/>
              <a:defRPr sz="4300" i="1">
                <a:solidFill>
                  <a:schemeClr val="accent3">
                    <a:hueOff val="288579"/>
                    <a:satOff val="30944"/>
                    <a:lumOff val="14509"/>
                  </a:schemeClr>
                </a:solidFill>
                <a:effectLst>
                  <a:outerShdw blurRad="12700" dist="25400" dir="16200000" rotWithShape="0">
                    <a:srgbClr val="000000">
                      <a:alpha val="30000"/>
                    </a:srgbClr>
                  </a:outerShdw>
                </a:effectLst>
                <a:latin typeface="Hoefler Text"/>
                <a:ea typeface="Hoefler Text"/>
                <a:cs typeface="Hoefler Text"/>
                <a:sym typeface="Hoefler Text"/>
              </a:defRPr>
            </a:lvl3pPr>
            <a:lvl4pPr marL="0" indent="685800" algn="ctr">
              <a:spcBef>
                <a:spcPts val="0"/>
              </a:spcBef>
              <a:buSzTx/>
              <a:buFontTx/>
              <a:buNone/>
              <a:defRPr sz="4300" i="1">
                <a:solidFill>
                  <a:schemeClr val="accent3">
                    <a:hueOff val="288579"/>
                    <a:satOff val="30944"/>
                    <a:lumOff val="14509"/>
                  </a:schemeClr>
                </a:solidFill>
                <a:effectLst>
                  <a:outerShdw blurRad="12700" dist="25400" dir="16200000" rotWithShape="0">
                    <a:srgbClr val="000000">
                      <a:alpha val="30000"/>
                    </a:srgbClr>
                  </a:outerShdw>
                </a:effectLst>
                <a:latin typeface="Hoefler Text"/>
                <a:ea typeface="Hoefler Text"/>
                <a:cs typeface="Hoefler Text"/>
                <a:sym typeface="Hoefler Text"/>
              </a:defRPr>
            </a:lvl4pPr>
            <a:lvl5pPr marL="0" indent="914400" algn="ctr">
              <a:spcBef>
                <a:spcPts val="0"/>
              </a:spcBef>
              <a:buSzTx/>
              <a:buFontTx/>
              <a:buNone/>
              <a:defRPr sz="4300" i="1">
                <a:solidFill>
                  <a:schemeClr val="accent3">
                    <a:hueOff val="288579"/>
                    <a:satOff val="30944"/>
                    <a:lumOff val="14509"/>
                  </a:schemeClr>
                </a:solidFill>
                <a:effectLst>
                  <a:outerShdw blurRad="12700" dist="25400" dir="16200000" rotWithShape="0">
                    <a:srgbClr val="000000">
                      <a:alpha val="30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 name="Shape 49"/>
          <p:cNvSpPr>
            <a:spLocks noGrp="1"/>
          </p:cNvSpPr>
          <p:nvPr>
            <p:ph type="title"/>
          </p:nvPr>
        </p:nvSpPr>
        <p:spPr>
          <a:xfrm>
            <a:off x="825500" y="50800"/>
            <a:ext cx="11353800" cy="2032000"/>
          </a:xfrm>
          <a:prstGeom prst="rect">
            <a:avLst/>
          </a:prstGeom>
          <a:effectLst/>
        </p:spPr>
        <p:txBody>
          <a:bodyPr/>
          <a:lstStyle>
            <a:lvl1pPr>
              <a:defRPr>
                <a:solidFill>
                  <a:srgbClr val="FBF9E6"/>
                </a:solidFill>
                <a:effectLst>
                  <a:outerShdw blurRad="25400" dist="25400" dir="16200000" rotWithShape="0">
                    <a:srgbClr val="3A3A3A">
                      <a:alpha val="70000"/>
                    </a:srgbClr>
                  </a:outerShdw>
                </a:effectLst>
              </a:defRPr>
            </a:lvl1pPr>
          </a:lstStyle>
          <a:p>
            <a:r>
              <a:t>Title Text</a:t>
            </a:r>
          </a:p>
        </p:txBody>
      </p:sp>
      <p:sp>
        <p:nvSpPr>
          <p:cNvPr id="50" name="Shape 50"/>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Shape 57"/>
          <p:cNvSpPr>
            <a:spLocks noGrp="1"/>
          </p:cNvSpPr>
          <p:nvPr>
            <p:ph type="title"/>
          </p:nvPr>
        </p:nvSpPr>
        <p:spPr>
          <a:xfrm>
            <a:off x="825500" y="50800"/>
            <a:ext cx="11353800" cy="2032000"/>
          </a:xfrm>
          <a:prstGeom prst="rect">
            <a:avLst/>
          </a:prstGeom>
          <a:effectLst/>
        </p:spPr>
        <p:txBody>
          <a:bodyPr/>
          <a:lstStyle>
            <a:lvl1pPr>
              <a:defRPr>
                <a:solidFill>
                  <a:srgbClr val="FBF9E6"/>
                </a:solidFill>
                <a:effectLst>
                  <a:outerShdw blurRad="25400" dist="25400" dir="16200000" rotWithShape="0">
                    <a:srgbClr val="3A3A3A">
                      <a:alpha val="70000"/>
                    </a:srgbClr>
                  </a:outerShdw>
                </a:effectLst>
              </a:defRPr>
            </a:lvl1pPr>
          </a:lstStyle>
          <a:p>
            <a:r>
              <a:t>Title Text</a:t>
            </a:r>
          </a:p>
        </p:txBody>
      </p:sp>
      <p:sp>
        <p:nvSpPr>
          <p:cNvPr id="58" name="Shape 58"/>
          <p:cNvSpPr>
            <a:spLocks noGrp="1"/>
          </p:cNvSpPr>
          <p:nvPr>
            <p:ph type="body" idx="1"/>
          </p:nvPr>
        </p:nvSpPr>
        <p:spPr>
          <a:xfrm>
            <a:off x="825500" y="2705100"/>
            <a:ext cx="11353800" cy="6223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xfrm>
            <a:off x="6337299" y="8991600"/>
            <a:ext cx="342901" cy="406400"/>
          </a:xfrm>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6" name="Shape 66"/>
          <p:cNvSpPr>
            <a:spLocks noGrp="1"/>
          </p:cNvSpPr>
          <p:nvPr>
            <p:ph type="pic" sz="half" idx="13"/>
          </p:nvPr>
        </p:nvSpPr>
        <p:spPr>
          <a:xfrm>
            <a:off x="7391400" y="2717800"/>
            <a:ext cx="4673600" cy="6184900"/>
          </a:xfrm>
          <a:prstGeom prst="rect">
            <a:avLst/>
          </a:prstGeom>
          <a:ln w="9525">
            <a:round/>
          </a:ln>
        </p:spPr>
        <p:txBody>
          <a:bodyPr lIns="91439" tIns="45719" rIns="91439" bIns="45719" anchor="t">
            <a:noAutofit/>
          </a:bodyPr>
          <a:lstStyle/>
          <a:p>
            <a:endParaRPr/>
          </a:p>
        </p:txBody>
      </p:sp>
      <p:sp>
        <p:nvSpPr>
          <p:cNvPr id="67" name="Shape 67"/>
          <p:cNvSpPr>
            <a:spLocks noGrp="1"/>
          </p:cNvSpPr>
          <p:nvPr>
            <p:ph type="title"/>
          </p:nvPr>
        </p:nvSpPr>
        <p:spPr>
          <a:xfrm>
            <a:off x="825500" y="50800"/>
            <a:ext cx="11353800" cy="2032000"/>
          </a:xfrm>
          <a:prstGeom prst="rect">
            <a:avLst/>
          </a:prstGeom>
          <a:effectLst/>
        </p:spPr>
        <p:txBody>
          <a:bodyPr/>
          <a:lstStyle>
            <a:lvl1pPr>
              <a:defRPr>
                <a:solidFill>
                  <a:srgbClr val="FBF9E6"/>
                </a:solidFill>
                <a:effectLst>
                  <a:outerShdw blurRad="25400" dist="25400" dir="16200000" rotWithShape="0">
                    <a:srgbClr val="3A3A3A">
                      <a:alpha val="70000"/>
                    </a:srgbClr>
                  </a:outerShdw>
                </a:effectLst>
              </a:defRPr>
            </a:lvl1pPr>
          </a:lstStyle>
          <a:p>
            <a:r>
              <a:t>Title Text</a:t>
            </a:r>
          </a:p>
        </p:txBody>
      </p:sp>
      <p:sp>
        <p:nvSpPr>
          <p:cNvPr id="68" name="Shape 68"/>
          <p:cNvSpPr>
            <a:spLocks noGrp="1"/>
          </p:cNvSpPr>
          <p:nvPr>
            <p:ph type="body" sz="half" idx="1"/>
          </p:nvPr>
        </p:nvSpPr>
        <p:spPr>
          <a:xfrm>
            <a:off x="825500" y="2768600"/>
            <a:ext cx="5422900" cy="6184900"/>
          </a:xfrm>
          <a:prstGeom prst="rect">
            <a:avLst/>
          </a:prstGeom>
        </p:spPr>
        <p:txBody>
          <a:bodyPr/>
          <a:lstStyle>
            <a:lvl1pPr marL="406400" indent="-406400">
              <a:spcBef>
                <a:spcPts val="3600"/>
              </a:spcBef>
              <a:buBlip>
                <a:blip r:embed="rId3"/>
              </a:buBlip>
              <a:defRPr sz="3200"/>
            </a:lvl1pPr>
            <a:lvl2pPr marL="812800" indent="-406400">
              <a:spcBef>
                <a:spcPts val="3600"/>
              </a:spcBef>
              <a:buBlip>
                <a:blip r:embed="rId3"/>
              </a:buBlip>
              <a:defRPr sz="3200"/>
            </a:lvl2pPr>
            <a:lvl3pPr marL="1219200" indent="-406400">
              <a:spcBef>
                <a:spcPts val="3600"/>
              </a:spcBef>
              <a:buBlip>
                <a:blip r:embed="rId3"/>
              </a:buBlip>
              <a:defRPr sz="3200"/>
            </a:lvl3pPr>
            <a:lvl4pPr marL="1625600" indent="-406400">
              <a:spcBef>
                <a:spcPts val="3600"/>
              </a:spcBef>
              <a:buBlip>
                <a:blip r:embed="rId3"/>
              </a:buBlip>
              <a:defRPr sz="3200"/>
            </a:lvl4pPr>
            <a:lvl5pPr marL="2032000" indent="-406400">
              <a:spcBef>
                <a:spcPts val="3600"/>
              </a:spcBef>
              <a:buBlip>
                <a:blip r:embed="rId3"/>
              </a:buBlip>
              <a:defRPr sz="3200"/>
            </a:lvl5pPr>
          </a:lstStyle>
          <a:p>
            <a:r>
              <a:t>Body Level One</a:t>
            </a:r>
          </a:p>
          <a:p>
            <a:pPr lvl="1"/>
            <a:r>
              <a:t>Body Level Two</a:t>
            </a:r>
          </a:p>
          <a:p>
            <a:pPr lvl="2"/>
            <a:r>
              <a:t>Body Level Three</a:t>
            </a:r>
          </a:p>
          <a:p>
            <a:pPr lvl="3"/>
            <a:r>
              <a:t>Body Level Four</a:t>
            </a:r>
          </a:p>
          <a:p>
            <a:pPr lvl="4"/>
            <a:r>
              <a:t>Body Level Five</a:t>
            </a:r>
          </a:p>
        </p:txBody>
      </p:sp>
      <p:sp>
        <p:nvSpPr>
          <p:cNvPr id="69" name="Shape 69"/>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6" name="Shape 76"/>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pic>
        <p:nvPicPr>
          <p:cNvPr id="84" name="embossed_background.jpeg"/>
          <p:cNvPicPr>
            <a:picLocks noChangeAspect="1"/>
          </p:cNvPicPr>
          <p:nvPr/>
        </p:nvPicPr>
        <p:blipFill>
          <a:blip r:embed="rId2"/>
          <a:stretch>
            <a:fillRect/>
          </a:stretch>
        </p:blipFill>
        <p:spPr>
          <a:xfrm>
            <a:off x="647700" y="647700"/>
            <a:ext cx="11747500" cy="8472197"/>
          </a:xfrm>
          <a:prstGeom prst="rect">
            <a:avLst/>
          </a:prstGeom>
          <a:ln w="12700">
            <a:miter lim="400000"/>
          </a:ln>
        </p:spPr>
      </p:pic>
      <p:sp>
        <p:nvSpPr>
          <p:cNvPr id="85" name="Shape 85"/>
          <p:cNvSpPr>
            <a:spLocks noGrp="1"/>
          </p:cNvSpPr>
          <p:nvPr>
            <p:ph type="pic" sz="half" idx="13"/>
          </p:nvPr>
        </p:nvSpPr>
        <p:spPr>
          <a:xfrm>
            <a:off x="952500" y="1003300"/>
            <a:ext cx="5829300" cy="7810500"/>
          </a:xfrm>
          <a:prstGeom prst="rect">
            <a:avLst/>
          </a:prstGeom>
          <a:ln w="9525">
            <a:round/>
          </a:ln>
        </p:spPr>
        <p:txBody>
          <a:bodyPr lIns="91439" tIns="45719" rIns="91439" bIns="45719" anchor="t">
            <a:noAutofit/>
          </a:bodyPr>
          <a:lstStyle/>
          <a:p>
            <a:endParaRPr/>
          </a:p>
        </p:txBody>
      </p:sp>
      <p:sp>
        <p:nvSpPr>
          <p:cNvPr id="86" name="Shape 86"/>
          <p:cNvSpPr>
            <a:spLocks noGrp="1"/>
          </p:cNvSpPr>
          <p:nvPr>
            <p:ph type="pic" sz="quarter" idx="14"/>
          </p:nvPr>
        </p:nvSpPr>
        <p:spPr>
          <a:xfrm>
            <a:off x="6972300" y="965200"/>
            <a:ext cx="5080000" cy="3810000"/>
          </a:xfrm>
          <a:prstGeom prst="rect">
            <a:avLst/>
          </a:prstGeom>
          <a:ln w="9525">
            <a:round/>
          </a:ln>
        </p:spPr>
        <p:txBody>
          <a:bodyPr lIns="91439" tIns="45719" rIns="91439" bIns="45719" anchor="t">
            <a:noAutofit/>
          </a:bodyPr>
          <a:lstStyle/>
          <a:p>
            <a:endParaRPr/>
          </a:p>
        </p:txBody>
      </p:sp>
      <p:sp>
        <p:nvSpPr>
          <p:cNvPr id="87" name="Shape 87"/>
          <p:cNvSpPr>
            <a:spLocks noGrp="1"/>
          </p:cNvSpPr>
          <p:nvPr>
            <p:ph type="pic" sz="quarter" idx="15"/>
          </p:nvPr>
        </p:nvSpPr>
        <p:spPr>
          <a:xfrm>
            <a:off x="6972300" y="5029200"/>
            <a:ext cx="5080000" cy="3810000"/>
          </a:xfrm>
          <a:prstGeom prst="rect">
            <a:avLst/>
          </a:prstGeom>
          <a:ln w="9525">
            <a:round/>
          </a:ln>
        </p:spPr>
        <p:txBody>
          <a:bodyPr lIns="91439" tIns="45719" rIns="91439" bIns="45719" anchor="t">
            <a:noAutofit/>
          </a:bodyPr>
          <a:lstStyle/>
          <a:p>
            <a:endParaRPr/>
          </a:p>
        </p:txBody>
      </p:sp>
      <p:sp>
        <p:nvSpPr>
          <p:cNvPr id="88" name="Shape 88"/>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5" name="Shape 95"/>
          <p:cNvSpPr>
            <a:spLocks noGrp="1"/>
          </p:cNvSpPr>
          <p:nvPr>
            <p:ph type="body" sz="quarter" idx="13"/>
          </p:nvPr>
        </p:nvSpPr>
        <p:spPr>
          <a:xfrm>
            <a:off x="1299331" y="6362700"/>
            <a:ext cx="10401301" cy="508000"/>
          </a:xfrm>
          <a:prstGeom prst="rect">
            <a:avLst/>
          </a:prstGeom>
        </p:spPr>
        <p:txBody>
          <a:bodyPr>
            <a:spAutoFit/>
          </a:bodyPr>
          <a:lstStyle>
            <a:lvl1pPr marL="0" indent="0" algn="ctr">
              <a:lnSpc>
                <a:spcPct val="100000"/>
              </a:lnSpc>
              <a:spcBef>
                <a:spcPts val="0"/>
              </a:spcBef>
              <a:buSzTx/>
              <a:buFontTx/>
              <a:buNone/>
              <a:defRPr sz="2800" i="1"/>
            </a:lvl1pPr>
          </a:lstStyle>
          <a:p>
            <a:r>
              <a:t>-Johnny Appleseed</a:t>
            </a:r>
          </a:p>
        </p:txBody>
      </p:sp>
      <p:sp>
        <p:nvSpPr>
          <p:cNvPr id="96" name="Shape 96"/>
          <p:cNvSpPr>
            <a:spLocks noGrp="1"/>
          </p:cNvSpPr>
          <p:nvPr>
            <p:ph type="body" sz="quarter" idx="14"/>
          </p:nvPr>
        </p:nvSpPr>
        <p:spPr>
          <a:xfrm>
            <a:off x="1257300" y="4330700"/>
            <a:ext cx="10490200" cy="558800"/>
          </a:xfrm>
          <a:prstGeom prst="rect">
            <a:avLst/>
          </a:prstGeom>
        </p:spPr>
        <p:txBody>
          <a:bodyPr>
            <a:spAutoFit/>
          </a:bodyPr>
          <a:lstStyle>
            <a:lvl1pPr marL="0" indent="0" algn="ctr">
              <a:lnSpc>
                <a:spcPct val="155000"/>
              </a:lnSpc>
              <a:spcBef>
                <a:spcPts val="2400"/>
              </a:spcBef>
              <a:buSzTx/>
              <a:buFontTx/>
              <a:buNone/>
              <a:defRPr sz="3200"/>
            </a:lvl1pPr>
          </a:lstStyle>
          <a:p>
            <a:r>
              <a:t>“Type a quote here.”</a:t>
            </a:r>
          </a:p>
        </p:txBody>
      </p:sp>
      <p:sp>
        <p:nvSpPr>
          <p:cNvPr id="97" name="Shape 97"/>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25500" y="3733800"/>
            <a:ext cx="11353800" cy="2273300"/>
          </a:xfrm>
          <a:prstGeom prst="rect">
            <a:avLst/>
          </a:prstGeom>
          <a:ln w="12700">
            <a:miter lim="400000"/>
          </a:ln>
          <a:effectLst>
            <a:outerShdw blurRad="25400" dist="12700" dir="5400000" rotWithShape="0">
              <a:srgbClr val="FFFFFF"/>
            </a:outerShdw>
          </a:effectLst>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25500" y="825500"/>
            <a:ext cx="11353800" cy="8102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37299" y="8991600"/>
            <a:ext cx="342901" cy="406400"/>
          </a:xfrm>
          <a:prstGeom prst="rect">
            <a:avLst/>
          </a:prstGeom>
          <a:ln w="12700">
            <a:miter lim="400000"/>
          </a:ln>
          <a:effectLst>
            <a:outerShdw blurRad="12700" dist="12700" dir="5400000" rotWithShape="0">
              <a:srgbClr val="FFFFFF">
                <a:alpha val="20000"/>
              </a:srgbClr>
            </a:outerShdw>
          </a:effectLst>
        </p:spPr>
        <p:txBody>
          <a:bodyPr wrap="none" lIns="50800" tIns="50800" rIns="50800" bIns="50800">
            <a:normAutofit/>
          </a:bodyPr>
          <a:lstStyle>
            <a:lvl1pPr>
              <a:lnSpc>
                <a:spcPct val="100000"/>
              </a:lnSpc>
              <a:defRPr sz="1800">
                <a:latin typeface="Palatino"/>
                <a:ea typeface="Palatino"/>
                <a:cs typeface="Palatino"/>
                <a:sym typeface="Palatino"/>
              </a:defRPr>
            </a:lvl1pPr>
          </a:lstStyle>
          <a:p>
            <a:pPr>
              <a:defRPr>
                <a:effectLst/>
              </a:defRPr>
            </a:pPr>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1pPr>
      <a:lvl2pPr marL="0" marR="0" indent="22860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2pPr>
      <a:lvl3pPr marL="0" marR="0" indent="45720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3pPr>
      <a:lvl4pPr marL="0" marR="0" indent="68580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4pPr>
      <a:lvl5pPr marL="0" marR="0" indent="91440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5pPr>
      <a:lvl6pPr marL="0" marR="0" indent="114300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6pPr>
      <a:lvl7pPr marL="0" marR="0" indent="137160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7pPr>
      <a:lvl8pPr marL="0" marR="0" indent="160020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8pPr>
      <a:lvl9pPr marL="0" marR="0" indent="182880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9pPr>
    </p:titleStyle>
    <p:bodyStyle>
      <a:lvl1pPr marL="431800" marR="0" indent="-431800" algn="l" defTabSz="584200" rtl="0" latinLnBrk="0">
        <a:lnSpc>
          <a:spcPct val="120000"/>
        </a:lnSpc>
        <a:spcBef>
          <a:spcPts val="5200"/>
        </a:spcBef>
        <a:spcAft>
          <a:spcPts val="0"/>
        </a:spcAft>
        <a:buClrTx/>
        <a:buSzPct val="35000"/>
        <a:buFont typeface="Zapf Dingbats"/>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1pPr>
      <a:lvl2pPr marL="863600" marR="0" indent="-431800" algn="l" defTabSz="584200" rtl="0" latinLnBrk="0">
        <a:lnSpc>
          <a:spcPct val="120000"/>
        </a:lnSpc>
        <a:spcBef>
          <a:spcPts val="5200"/>
        </a:spcBef>
        <a:spcAft>
          <a:spcPts val="0"/>
        </a:spcAft>
        <a:buClrTx/>
        <a:buSzPct val="35000"/>
        <a:buFont typeface="Zapf Dingbats"/>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2pPr>
      <a:lvl3pPr marL="1295400" marR="0" indent="-431800" algn="l" defTabSz="584200" rtl="0" latinLnBrk="0">
        <a:lnSpc>
          <a:spcPct val="120000"/>
        </a:lnSpc>
        <a:spcBef>
          <a:spcPts val="5200"/>
        </a:spcBef>
        <a:spcAft>
          <a:spcPts val="0"/>
        </a:spcAft>
        <a:buClrTx/>
        <a:buSzPct val="35000"/>
        <a:buFont typeface="Zapf Dingbats"/>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3pPr>
      <a:lvl4pPr marL="1727200" marR="0" indent="-431800" algn="l" defTabSz="584200" rtl="0" latinLnBrk="0">
        <a:lnSpc>
          <a:spcPct val="120000"/>
        </a:lnSpc>
        <a:spcBef>
          <a:spcPts val="5200"/>
        </a:spcBef>
        <a:spcAft>
          <a:spcPts val="0"/>
        </a:spcAft>
        <a:buClrTx/>
        <a:buSzPct val="35000"/>
        <a:buFont typeface="Zapf Dingbats"/>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4pPr>
      <a:lvl5pPr marL="2159000" marR="0" indent="-431800" algn="l" defTabSz="584200" rtl="0" latinLnBrk="0">
        <a:lnSpc>
          <a:spcPct val="120000"/>
        </a:lnSpc>
        <a:spcBef>
          <a:spcPts val="5200"/>
        </a:spcBef>
        <a:spcAft>
          <a:spcPts val="0"/>
        </a:spcAft>
        <a:buClrTx/>
        <a:buSzPct val="35000"/>
        <a:buFont typeface="Zapf Dingbats"/>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5pPr>
      <a:lvl6pPr marL="2590800" marR="0" indent="-431800" algn="l" defTabSz="584200" rtl="0" latinLnBrk="0">
        <a:lnSpc>
          <a:spcPct val="120000"/>
        </a:lnSpc>
        <a:spcBef>
          <a:spcPts val="5200"/>
        </a:spcBef>
        <a:spcAft>
          <a:spcPts val="0"/>
        </a:spcAft>
        <a:buClrTx/>
        <a:buSzPct val="35000"/>
        <a:buFont typeface="Zapf Dingbats"/>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6pPr>
      <a:lvl7pPr marL="3022600" marR="0" indent="-431800" algn="l" defTabSz="584200" rtl="0" latinLnBrk="0">
        <a:lnSpc>
          <a:spcPct val="120000"/>
        </a:lnSpc>
        <a:spcBef>
          <a:spcPts val="5200"/>
        </a:spcBef>
        <a:spcAft>
          <a:spcPts val="0"/>
        </a:spcAft>
        <a:buClrTx/>
        <a:buSzPct val="35000"/>
        <a:buFont typeface="Zapf Dingbats"/>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7pPr>
      <a:lvl8pPr marL="3454400" marR="0" indent="-431800" algn="l" defTabSz="584200" rtl="0" latinLnBrk="0">
        <a:lnSpc>
          <a:spcPct val="120000"/>
        </a:lnSpc>
        <a:spcBef>
          <a:spcPts val="5200"/>
        </a:spcBef>
        <a:spcAft>
          <a:spcPts val="0"/>
        </a:spcAft>
        <a:buClrTx/>
        <a:buSzPct val="35000"/>
        <a:buFont typeface="Zapf Dingbats"/>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8pPr>
      <a:lvl9pPr marL="3886200" marR="0" indent="-431800" algn="l" defTabSz="584200" rtl="0" latinLnBrk="0">
        <a:lnSpc>
          <a:spcPct val="120000"/>
        </a:lnSpc>
        <a:spcBef>
          <a:spcPts val="5200"/>
        </a:spcBef>
        <a:spcAft>
          <a:spcPts val="0"/>
        </a:spcAft>
        <a:buClrTx/>
        <a:buSzPct val="35000"/>
        <a:buFont typeface="Zapf Dingbats"/>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ctrTitle"/>
          </p:nvPr>
        </p:nvSpPr>
        <p:spPr>
          <a:prstGeom prst="rect">
            <a:avLst/>
          </a:prstGeom>
        </p:spPr>
        <p:txBody>
          <a:bodyPr/>
          <a:lstStyle/>
          <a:p>
            <a:r>
              <a:t>DR. FAUSTUS</a:t>
            </a:r>
          </a:p>
        </p:txBody>
      </p:sp>
      <p:sp>
        <p:nvSpPr>
          <p:cNvPr id="122" name="Shape 122"/>
          <p:cNvSpPr>
            <a:spLocks noGrp="1"/>
          </p:cNvSpPr>
          <p:nvPr>
            <p:ph type="subTitle" sz="quarter" idx="1"/>
          </p:nvPr>
        </p:nvSpPr>
        <p:spPr>
          <a:prstGeom prst="rect">
            <a:avLst/>
          </a:prstGeom>
        </p:spPr>
        <p:txBody>
          <a:bodyPr/>
          <a:lstStyle/>
          <a:p>
            <a:r>
              <a:t>Christopher Marlowe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prstGeom prst="rect">
            <a:avLst/>
          </a:prstGeom>
        </p:spPr>
        <p:txBody>
          <a:bodyPr/>
          <a:lstStyle/>
          <a:p>
            <a:r>
              <a:t>Dramatic Devices</a:t>
            </a:r>
          </a:p>
        </p:txBody>
      </p:sp>
      <p:sp>
        <p:nvSpPr>
          <p:cNvPr id="142" name="Shape 142"/>
          <p:cNvSpPr>
            <a:spLocks noGrp="1"/>
          </p:cNvSpPr>
          <p:nvPr>
            <p:ph type="body" idx="1"/>
          </p:nvPr>
        </p:nvSpPr>
        <p:spPr>
          <a:prstGeom prst="rect">
            <a:avLst/>
          </a:prstGeom>
        </p:spPr>
        <p:txBody>
          <a:bodyPr>
            <a:normAutofit fontScale="85000" lnSpcReduction="10000"/>
          </a:bodyPr>
          <a:lstStyle/>
          <a:p>
            <a:pPr marL="478578" indent="-478578" defTabSz="554990">
              <a:spcBef>
                <a:spcPts val="4900"/>
              </a:spcBef>
              <a:buBlip>
                <a:blip r:embed="rId2"/>
              </a:buBlip>
              <a:defRPr sz="3989" b="1">
                <a:effectLst>
                  <a:outerShdw blurRad="24130" dist="12065" rotWithShape="0">
                    <a:srgbClr val="FFFFFF">
                      <a:alpha val="45000"/>
                    </a:srgbClr>
                  </a:outerShdw>
                </a:effectLst>
              </a:defRPr>
            </a:pPr>
            <a:r>
              <a:rPr dirty="0"/>
              <a:t>ALLUSION:</a:t>
            </a:r>
            <a:r>
              <a:rPr lang="en-US" dirty="0"/>
              <a:t> a reference to some fairly well-known event, place, or person</a:t>
            </a:r>
            <a:endParaRPr dirty="0"/>
          </a:p>
          <a:p>
            <a:pPr marL="410209" indent="-410209" defTabSz="554990">
              <a:spcBef>
                <a:spcPts val="4900"/>
              </a:spcBef>
              <a:buBlip>
                <a:blip r:embed="rId2"/>
              </a:buBlip>
              <a:defRPr sz="3420">
                <a:effectLst>
                  <a:outerShdw blurRad="24130" dist="12065" rotWithShape="0">
                    <a:srgbClr val="FFFFFF">
                      <a:alpha val="45000"/>
                    </a:srgbClr>
                  </a:outerShdw>
                </a:effectLst>
              </a:defRPr>
            </a:pPr>
            <a:r>
              <a:rPr i="1" dirty="0"/>
              <a:t>Dr. Faustus </a:t>
            </a:r>
            <a:r>
              <a:rPr dirty="0"/>
              <a:t>is ripe with allusion, especially mythological allusion, both direct and implied  </a:t>
            </a:r>
            <a:endParaRPr lang="en-US" dirty="0"/>
          </a:p>
          <a:p>
            <a:pPr marL="410209" indent="-410209" defTabSz="554990">
              <a:spcBef>
                <a:spcPts val="4900"/>
              </a:spcBef>
              <a:buBlip>
                <a:blip r:embed="rId2"/>
              </a:buBlip>
              <a:defRPr sz="3420">
                <a:effectLst>
                  <a:outerShdw blurRad="24130" dist="12065" rotWithShape="0">
                    <a:srgbClr val="FFFFFF">
                      <a:alpha val="45000"/>
                    </a:srgbClr>
                  </a:outerShdw>
                </a:effectLst>
              </a:defRPr>
            </a:pPr>
            <a:r>
              <a:rPr dirty="0"/>
              <a:t>Examples</a:t>
            </a:r>
            <a:r>
              <a:rPr lang="en-US" dirty="0"/>
              <a:t>: </a:t>
            </a:r>
            <a:r>
              <a:rPr dirty="0"/>
              <a:t>mythological characters Prometheus, Oedipus, and Icarus</a:t>
            </a:r>
            <a:r>
              <a:rPr lang="en-US" dirty="0"/>
              <a:t>, </a:t>
            </a:r>
            <a:r>
              <a:rPr dirty="0"/>
              <a:t>all “over-</a:t>
            </a:r>
            <a:r>
              <a:rPr dirty="0" err="1"/>
              <a:t>reachers</a:t>
            </a:r>
            <a:r>
              <a:rPr dirty="0"/>
              <a:t>” who are punished for their ambition</a:t>
            </a:r>
          </a:p>
          <a:p>
            <a:pPr marL="410209" indent="-410209" defTabSz="554990">
              <a:spcBef>
                <a:spcPts val="4900"/>
              </a:spcBef>
              <a:buBlip>
                <a:blip r:embed="rId2"/>
              </a:buBlip>
              <a:defRPr sz="3420">
                <a:effectLst>
                  <a:outerShdw blurRad="24130" dist="12065" rotWithShape="0">
                    <a:srgbClr val="FFFFFF">
                      <a:alpha val="45000"/>
                    </a:srgbClr>
                  </a:outerShdw>
                </a:effectLst>
              </a:defRPr>
            </a:pPr>
            <a:r>
              <a:rPr dirty="0"/>
              <a:t>As you read, keep track of allusions and note their significance in the play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normAutofit fontScale="90000"/>
          </a:bodyPr>
          <a:lstStyle/>
          <a:p>
            <a:br>
              <a:rPr lang="en-US" dirty="0"/>
            </a:br>
            <a:r>
              <a:rPr dirty="0" err="1"/>
              <a:t>THEM</a:t>
            </a:r>
            <a:r>
              <a:rPr lang="en-US" dirty="0" err="1"/>
              <a:t>es</a:t>
            </a:r>
            <a:br>
              <a:rPr lang="en-US" dirty="0"/>
            </a:br>
            <a:r>
              <a:rPr lang="en-US" sz="3100" dirty="0"/>
              <a:t>(As you read, keep track of themes and note their significance in the play)</a:t>
            </a:r>
            <a:br>
              <a:rPr lang="en-US" sz="3100" dirty="0"/>
            </a:br>
            <a:endParaRPr sz="3100" dirty="0"/>
          </a:p>
        </p:txBody>
      </p:sp>
      <p:sp>
        <p:nvSpPr>
          <p:cNvPr id="157" name="Shape 157"/>
          <p:cNvSpPr>
            <a:spLocks noGrp="1"/>
          </p:cNvSpPr>
          <p:nvPr>
            <p:ph type="body" idx="1"/>
          </p:nvPr>
        </p:nvSpPr>
        <p:spPr>
          <a:xfrm>
            <a:off x="500332" y="2329131"/>
            <a:ext cx="12059728" cy="7004649"/>
          </a:xfrm>
          <a:prstGeom prst="rect">
            <a:avLst/>
          </a:prstGeom>
        </p:spPr>
        <p:txBody>
          <a:bodyPr>
            <a:normAutofit fontScale="85000" lnSpcReduction="20000"/>
          </a:bodyPr>
          <a:lstStyle/>
          <a:p>
            <a:pPr>
              <a:buBlip>
                <a:blip r:embed="rId2"/>
              </a:buBlip>
            </a:pPr>
            <a:endParaRPr lang="en-US" dirty="0"/>
          </a:p>
          <a:p>
            <a:pPr>
              <a:buBlip>
                <a:blip r:embed="rId2"/>
              </a:buBlip>
            </a:pPr>
            <a:r>
              <a:rPr sz="4300" dirty="0"/>
              <a:t>CHOICE (specifically the choice between good &amp; evil)</a:t>
            </a:r>
          </a:p>
          <a:p>
            <a:pPr>
              <a:buBlip>
                <a:blip r:embed="rId2"/>
              </a:buBlip>
            </a:pPr>
            <a:r>
              <a:rPr sz="4300" dirty="0"/>
              <a:t>REDEMPTION VS. DAMNATION</a:t>
            </a:r>
          </a:p>
          <a:p>
            <a:pPr>
              <a:buBlip>
                <a:blip r:embed="rId2"/>
              </a:buBlip>
            </a:pPr>
            <a:r>
              <a:rPr sz="4300" dirty="0"/>
              <a:t>LUST FOR POWER</a:t>
            </a:r>
          </a:p>
          <a:p>
            <a:pPr>
              <a:buBlip>
                <a:blip r:embed="rId2"/>
              </a:buBlip>
            </a:pPr>
            <a:r>
              <a:rPr sz="4300" dirty="0"/>
              <a:t>HUMAN FRAILTY </a:t>
            </a:r>
          </a:p>
          <a:p>
            <a:pPr>
              <a:buBlip>
                <a:blip r:embed="rId2"/>
              </a:buBlip>
            </a:pPr>
            <a:r>
              <a:rPr sz="4300" dirty="0"/>
              <a:t>PRIDE/ARROGANCE/AMBITION</a:t>
            </a:r>
            <a:endParaRPr lang="en-US" sz="4300" dirty="0"/>
          </a:p>
          <a:p>
            <a:pPr>
              <a:buBlip>
                <a:blip r:embed="rId2"/>
              </a:buBlip>
            </a:pP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0283-6A1E-134E-9327-C364F0852D17}"/>
              </a:ext>
            </a:extLst>
          </p:cNvPr>
          <p:cNvSpPr>
            <a:spLocks noGrp="1"/>
          </p:cNvSpPr>
          <p:nvPr>
            <p:ph type="title"/>
          </p:nvPr>
        </p:nvSpPr>
        <p:spPr>
          <a:xfrm>
            <a:off x="825500" y="2023672"/>
            <a:ext cx="11353800" cy="1630193"/>
          </a:xfrm>
        </p:spPr>
        <p:txBody>
          <a:bodyPr>
            <a:normAutofit fontScale="90000"/>
          </a:bodyPr>
          <a:lstStyle/>
          <a:p>
            <a:r>
              <a:rPr lang="en-US" dirty="0"/>
              <a:t>Motif: </a:t>
            </a:r>
            <a:br>
              <a:rPr lang="en-US" dirty="0"/>
            </a:br>
            <a:r>
              <a:rPr lang="en-US" sz="2800" dirty="0"/>
              <a:t>an element that recurs significantly throughout a narrative</a:t>
            </a:r>
            <a:endParaRPr lang="en-US" dirty="0"/>
          </a:p>
        </p:txBody>
      </p:sp>
      <p:sp>
        <p:nvSpPr>
          <p:cNvPr id="3" name="Text Placeholder 2">
            <a:extLst>
              <a:ext uri="{FF2B5EF4-FFF2-40B4-BE49-F238E27FC236}">
                <a16:creationId xmlns:a16="http://schemas.microsoft.com/office/drawing/2014/main" id="{4AF58A55-EE98-4049-80CE-7B7723ED56EB}"/>
              </a:ext>
            </a:extLst>
          </p:cNvPr>
          <p:cNvSpPr>
            <a:spLocks noGrp="1"/>
          </p:cNvSpPr>
          <p:nvPr>
            <p:ph type="body" sz="quarter" idx="1"/>
          </p:nvPr>
        </p:nvSpPr>
        <p:spPr>
          <a:xfrm>
            <a:off x="573741" y="4137959"/>
            <a:ext cx="11605559" cy="2950135"/>
          </a:xfrm>
        </p:spPr>
        <p:txBody>
          <a:bodyPr>
            <a:normAutofit fontScale="92500" lnSpcReduction="10000"/>
          </a:bodyPr>
          <a:lstStyle/>
          <a:p>
            <a:r>
              <a:rPr lang="en-US" sz="4400" dirty="0"/>
              <a:t>The Fall (Icarus, Mankind, Angels, etc.)</a:t>
            </a:r>
          </a:p>
          <a:p>
            <a:endParaRPr lang="en-US" sz="4400" dirty="0"/>
          </a:p>
          <a:p>
            <a:r>
              <a:rPr lang="en-US" sz="4400" dirty="0"/>
              <a:t>Appetites (desires, cravings that the soul must tame--think </a:t>
            </a:r>
            <a:r>
              <a:rPr lang="en-US" sz="4400"/>
              <a:t>of Plato’s dark horse)</a:t>
            </a:r>
            <a:endParaRPr lang="en-US" sz="4400" dirty="0"/>
          </a:p>
        </p:txBody>
      </p:sp>
    </p:spTree>
    <p:extLst>
      <p:ext uri="{BB962C8B-B14F-4D97-AF65-F5344CB8AC3E}">
        <p14:creationId xmlns:p14="http://schemas.microsoft.com/office/powerpoint/2010/main" val="14888338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normAutofit/>
          </a:bodyPr>
          <a:lstStyle/>
          <a:p>
            <a:r>
              <a:rPr lang="en-US" dirty="0"/>
              <a:t>Author: </a:t>
            </a:r>
            <a:br>
              <a:rPr lang="en-US" dirty="0"/>
            </a:br>
            <a:r>
              <a:rPr lang="en-US" sz="6000" dirty="0"/>
              <a:t>Christopher </a:t>
            </a:r>
            <a:r>
              <a:rPr sz="6000" dirty="0"/>
              <a:t>MARLOWE</a:t>
            </a:r>
          </a:p>
        </p:txBody>
      </p:sp>
      <p:sp>
        <p:nvSpPr>
          <p:cNvPr id="4" name="TextBox 3">
            <a:extLst>
              <a:ext uri="{FF2B5EF4-FFF2-40B4-BE49-F238E27FC236}">
                <a16:creationId xmlns:a16="http://schemas.microsoft.com/office/drawing/2014/main" id="{C7011571-4B3B-6EAD-40F9-2A3AF6A02EF4}"/>
              </a:ext>
            </a:extLst>
          </p:cNvPr>
          <p:cNvSpPr txBox="1"/>
          <p:nvPr/>
        </p:nvSpPr>
        <p:spPr>
          <a:xfrm>
            <a:off x="1444968" y="2441815"/>
            <a:ext cx="10734332"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Arial" panose="020B0604020202020204" pitchFamily="34" charset="0"/>
              <a:buChar char="•"/>
            </a:pPr>
            <a:r>
              <a:rPr lang="en-US" sz="3600" dirty="0"/>
              <a:t>Born in Canterbury, Great Britain in 1564</a:t>
            </a:r>
          </a:p>
          <a:p>
            <a:pPr marL="571500" indent="-571500" algn="l">
              <a:buFont typeface="Arial" panose="020B0604020202020204" pitchFamily="34" charset="0"/>
              <a:buChar char="•"/>
            </a:pPr>
            <a:r>
              <a:rPr lang="en-US" sz="3600" dirty="0"/>
              <a:t>Father a shoemaker; Marlowe his second son</a:t>
            </a:r>
          </a:p>
          <a:p>
            <a:pPr marL="571500" indent="-571500" algn="l">
              <a:buFont typeface="Arial" panose="020B0604020202020204" pitchFamily="34" charset="0"/>
              <a:buChar char="•"/>
            </a:pPr>
            <a:r>
              <a:rPr lang="en-US" sz="3600" dirty="0"/>
              <a:t>Attended King’s School in Canterbury</a:t>
            </a:r>
          </a:p>
          <a:p>
            <a:pPr marL="571500" indent="-571500" algn="l">
              <a:buFont typeface="Arial" panose="020B0604020202020204" pitchFamily="34" charset="0"/>
              <a:buChar char="•"/>
            </a:pPr>
            <a:r>
              <a:rPr lang="en-US" sz="3600" dirty="0"/>
              <a:t>Graduated from Corpus Christi College in Cambridge, which indicated a path to the clergy</a:t>
            </a:r>
          </a:p>
          <a:p>
            <a:pPr marL="571500" indent="-571500" algn="l">
              <a:buFont typeface="Arial" panose="020B0604020202020204" pitchFamily="34" charset="0"/>
              <a:buChar char="•"/>
            </a:pPr>
            <a:r>
              <a:rPr lang="en-US" sz="3600" dirty="0"/>
              <a:t>Moved to London; became a playwright</a:t>
            </a:r>
          </a:p>
          <a:p>
            <a:pPr marL="571500" indent="-571500" algn="l">
              <a:buFont typeface="Arial" panose="020B0604020202020204" pitchFamily="34" charset="0"/>
              <a:buChar char="•"/>
            </a:pPr>
            <a:r>
              <a:rPr lang="en-US" sz="3600" dirty="0"/>
              <a:t>SCANDAL: seemed always to be in trouble, arrested for atheism and heresy in 1593</a:t>
            </a:r>
          </a:p>
          <a:p>
            <a:pPr marL="571500" indent="-571500" algn="l">
              <a:buFont typeface="Arial" panose="020B0604020202020204" pitchFamily="34" charset="0"/>
              <a:buChar char="•"/>
            </a:pPr>
            <a:r>
              <a:rPr lang="en-US" sz="3600" dirty="0"/>
              <a:t>Stabbed to death in a bar fight the same year (29 years old)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lstStyle/>
          <a:p>
            <a:r>
              <a:t>dramatic devices</a:t>
            </a:r>
          </a:p>
        </p:txBody>
      </p:sp>
      <p:sp>
        <p:nvSpPr>
          <p:cNvPr id="130" name="Shape 130"/>
          <p:cNvSpPr>
            <a:spLocks noGrp="1"/>
          </p:cNvSpPr>
          <p:nvPr>
            <p:ph type="body" idx="1"/>
          </p:nvPr>
        </p:nvSpPr>
        <p:spPr>
          <a:xfrm>
            <a:off x="419100" y="2247900"/>
            <a:ext cx="12166600" cy="7035800"/>
          </a:xfrm>
          <a:prstGeom prst="rect">
            <a:avLst/>
          </a:prstGeom>
        </p:spPr>
        <p:txBody>
          <a:bodyPr>
            <a:normAutofit/>
          </a:bodyPr>
          <a:lstStyle/>
          <a:p>
            <a:pPr marL="0" indent="0">
              <a:buNone/>
            </a:pPr>
            <a:r>
              <a:rPr lang="en-US" b="1" dirty="0"/>
              <a:t>Story loosely follows Aristotle’s TRAGIC PATTERN, which focuses primarily on three areas: </a:t>
            </a:r>
          </a:p>
          <a:p>
            <a:pPr lvl="3" algn="ctr">
              <a:lnSpc>
                <a:spcPct val="100000"/>
              </a:lnSpc>
            </a:pPr>
            <a:r>
              <a:rPr sz="6000" dirty="0"/>
              <a:t>Hero</a:t>
            </a:r>
          </a:p>
          <a:p>
            <a:pPr lvl="3" algn="ctr">
              <a:lnSpc>
                <a:spcPct val="100000"/>
              </a:lnSpc>
            </a:pPr>
            <a:r>
              <a:rPr sz="6000" dirty="0"/>
              <a:t>Plot</a:t>
            </a:r>
          </a:p>
          <a:p>
            <a:pPr lvl="3" algn="ctr">
              <a:lnSpc>
                <a:spcPct val="100000"/>
              </a:lnSpc>
            </a:pPr>
            <a:r>
              <a:rPr sz="6000" dirty="0"/>
              <a:t>Audience</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body" idx="4294967295"/>
          </p:nvPr>
        </p:nvSpPr>
        <p:spPr>
          <a:xfrm>
            <a:off x="650240" y="2167466"/>
            <a:ext cx="11704320" cy="6598161"/>
          </a:xfrm>
          <a:prstGeom prst="rect">
            <a:avLst/>
          </a:prstGeom>
        </p:spPr>
        <p:txBody>
          <a:bodyPr>
            <a:normAutofit fontScale="85000" lnSpcReduction="20000"/>
          </a:bodyPr>
          <a:lstStyle/>
          <a:p>
            <a:pPr marL="0" indent="0">
              <a:buNone/>
              <a:defRPr sz="1800">
                <a:solidFill>
                  <a:srgbClr val="000000"/>
                </a:solidFill>
                <a:uFillTx/>
              </a:defRPr>
            </a:pPr>
            <a:r>
              <a:rPr sz="4600" b="1" dirty="0">
                <a:solidFill>
                  <a:srgbClr val="828852"/>
                </a:solidFill>
                <a:uFill>
                  <a:solidFill>
                    <a:srgbClr val="FFFFFF"/>
                  </a:solidFill>
                </a:uFill>
              </a:rPr>
              <a:t>Hero</a:t>
            </a:r>
          </a:p>
          <a:p>
            <a:pPr marL="1040368" lvl="1" indent="-520184">
              <a:spcBef>
                <a:spcPts val="427"/>
              </a:spcBef>
              <a:buClr>
                <a:srgbClr val="D5903E"/>
              </a:buClr>
              <a:defRPr sz="1800">
                <a:solidFill>
                  <a:srgbClr val="000000"/>
                </a:solidFill>
                <a:uFillTx/>
              </a:defRPr>
            </a:pPr>
            <a:r>
              <a:rPr sz="4600" dirty="0">
                <a:solidFill>
                  <a:srgbClr val="828852"/>
                </a:solidFill>
                <a:uFill>
                  <a:solidFill>
                    <a:srgbClr val="FEFAC9"/>
                  </a:solidFill>
                </a:uFill>
              </a:rPr>
              <a:t>Superior in station</a:t>
            </a:r>
            <a:endParaRPr sz="3400" dirty="0">
              <a:solidFill>
                <a:srgbClr val="828852"/>
              </a:solidFill>
              <a:uFill>
                <a:solidFill>
                  <a:srgbClr val="FEFAC9"/>
                </a:solidFill>
              </a:uFill>
            </a:endParaRPr>
          </a:p>
          <a:p>
            <a:pPr marL="1040368" lvl="1" indent="-520184">
              <a:spcBef>
                <a:spcPts val="427"/>
              </a:spcBef>
              <a:buClr>
                <a:srgbClr val="D5903E"/>
              </a:buClr>
              <a:defRPr sz="1800">
                <a:solidFill>
                  <a:srgbClr val="000000"/>
                </a:solidFill>
                <a:uFillTx/>
              </a:defRPr>
            </a:pPr>
            <a:r>
              <a:rPr sz="4600" dirty="0">
                <a:solidFill>
                  <a:srgbClr val="828852"/>
                </a:solidFill>
                <a:uFill>
                  <a:solidFill>
                    <a:srgbClr val="FEFAC9"/>
                  </a:solidFill>
                </a:uFill>
              </a:rPr>
              <a:t>Neither wholly good nor wholly evil</a:t>
            </a:r>
            <a:endParaRPr lang="en-US" sz="4600" dirty="0">
              <a:solidFill>
                <a:srgbClr val="828852"/>
              </a:solidFill>
              <a:uFill>
                <a:solidFill>
                  <a:srgbClr val="FEFAC9"/>
                </a:solidFill>
              </a:uFill>
            </a:endParaRPr>
          </a:p>
          <a:p>
            <a:pPr marL="1040368" lvl="1" indent="-520184">
              <a:spcBef>
                <a:spcPts val="427"/>
              </a:spcBef>
              <a:buClr>
                <a:srgbClr val="D5903E"/>
              </a:buClr>
              <a:defRPr sz="1800">
                <a:solidFill>
                  <a:srgbClr val="000000"/>
                </a:solidFill>
                <a:uFillTx/>
              </a:defRPr>
            </a:pPr>
            <a:r>
              <a:rPr lang="en-US" sz="4600" dirty="0">
                <a:solidFill>
                  <a:srgbClr val="828852"/>
                </a:solidFill>
                <a:uFill>
                  <a:solidFill>
                    <a:srgbClr val="FEFAC9"/>
                  </a:solidFill>
                </a:uFill>
              </a:rPr>
              <a:t>Like every man, but of high standing</a:t>
            </a:r>
          </a:p>
          <a:p>
            <a:pPr marL="0" indent="0">
              <a:buNone/>
              <a:defRPr sz="1800">
                <a:solidFill>
                  <a:srgbClr val="000000"/>
                </a:solidFill>
                <a:uFillTx/>
              </a:defRPr>
            </a:pPr>
            <a:r>
              <a:rPr sz="4600" b="1" dirty="0">
                <a:solidFill>
                  <a:srgbClr val="828852"/>
                </a:solidFill>
                <a:uFill>
                  <a:solidFill>
                    <a:srgbClr val="FFFFFF"/>
                  </a:solidFill>
                </a:uFill>
              </a:rPr>
              <a:t>Hero has a tragic fall</a:t>
            </a:r>
          </a:p>
          <a:p>
            <a:pPr marL="1040368" lvl="1" indent="-520184">
              <a:spcBef>
                <a:spcPts val="427"/>
              </a:spcBef>
              <a:buClr>
                <a:srgbClr val="D5903E"/>
              </a:buClr>
              <a:defRPr sz="1800">
                <a:solidFill>
                  <a:srgbClr val="000000"/>
                </a:solidFill>
                <a:uFillTx/>
              </a:defRPr>
            </a:pPr>
            <a:r>
              <a:rPr sz="4600" dirty="0">
                <a:solidFill>
                  <a:srgbClr val="828852"/>
                </a:solidFill>
                <a:uFill>
                  <a:solidFill>
                    <a:srgbClr val="FEFAC9"/>
                  </a:solidFill>
                </a:uFill>
              </a:rPr>
              <a:t>Generally due to a mistake in judgment</a:t>
            </a:r>
            <a:endParaRPr sz="3400" dirty="0">
              <a:solidFill>
                <a:srgbClr val="828852"/>
              </a:solidFill>
              <a:uFill>
                <a:solidFill>
                  <a:srgbClr val="FEFAC9"/>
                </a:solidFill>
              </a:uFill>
            </a:endParaRPr>
          </a:p>
          <a:p>
            <a:pPr marL="1040368" lvl="1" indent="-520184">
              <a:spcBef>
                <a:spcPts val="427"/>
              </a:spcBef>
              <a:buClr>
                <a:srgbClr val="D5903E"/>
              </a:buClr>
              <a:defRPr sz="1800">
                <a:solidFill>
                  <a:srgbClr val="000000"/>
                </a:solidFill>
                <a:uFillTx/>
              </a:defRPr>
            </a:pPr>
            <a:r>
              <a:rPr sz="4600" dirty="0">
                <a:solidFill>
                  <a:srgbClr val="828852"/>
                </a:solidFill>
                <a:uFill>
                  <a:solidFill>
                    <a:srgbClr val="FEFAC9"/>
                  </a:solidFill>
                </a:uFill>
              </a:rPr>
              <a:t>Hubris (excessive pride)</a:t>
            </a:r>
            <a:endParaRPr sz="3400" dirty="0">
              <a:solidFill>
                <a:srgbClr val="828852"/>
              </a:solidFill>
              <a:uFill>
                <a:solidFill>
                  <a:srgbClr val="FEFAC9"/>
                </a:solidFill>
              </a:uFill>
            </a:endParaRPr>
          </a:p>
          <a:p>
            <a:pPr marL="0" indent="0">
              <a:buNone/>
              <a:defRPr sz="1800">
                <a:solidFill>
                  <a:srgbClr val="000000"/>
                </a:solidFill>
                <a:uFillTx/>
              </a:defRPr>
            </a:pPr>
            <a:r>
              <a:rPr sz="4600" b="1" dirty="0">
                <a:solidFill>
                  <a:srgbClr val="828852"/>
                </a:solidFill>
                <a:uFill>
                  <a:solidFill>
                    <a:srgbClr val="FFFFFF"/>
                  </a:solidFill>
                </a:uFill>
              </a:rPr>
              <a:t>Hero suffers profoundly</a:t>
            </a:r>
          </a:p>
        </p:txBody>
      </p:sp>
      <p:sp>
        <p:nvSpPr>
          <p:cNvPr id="60" name="Shape 60"/>
          <p:cNvSpPr>
            <a:spLocks noGrp="1"/>
          </p:cNvSpPr>
          <p:nvPr>
            <p:ph type="title"/>
          </p:nvPr>
        </p:nvSpPr>
        <p:spPr>
          <a:xfrm>
            <a:off x="650240" y="433493"/>
            <a:ext cx="11704320" cy="1733973"/>
          </a:xfrm>
          <a:prstGeom prst="rect">
            <a:avLst/>
          </a:prstGeom>
        </p:spPr>
        <p:txBody>
          <a:bodyPr/>
          <a:lstStyle>
            <a:lvl1pPr>
              <a:defRPr b="1"/>
            </a:lvl1pPr>
          </a:lstStyle>
          <a:p>
            <a:pPr lvl="0">
              <a:defRPr sz="1800" b="0" spc="0">
                <a:solidFill>
                  <a:srgbClr val="000000"/>
                </a:solidFill>
                <a:uFillTx/>
              </a:defRPr>
            </a:pPr>
            <a:r>
              <a:rPr sz="6000" spc="-142" dirty="0">
                <a:solidFill>
                  <a:schemeClr val="accent2"/>
                </a:solidFill>
                <a:uFill>
                  <a:solidFill>
                    <a:srgbClr val="F9F9F9"/>
                  </a:solidFill>
                </a:uFill>
              </a:rPr>
              <a:t>Tragic Pattern</a:t>
            </a:r>
            <a:r>
              <a:rPr lang="en-US" sz="6000" spc="-142" dirty="0">
                <a:solidFill>
                  <a:schemeClr val="accent2"/>
                </a:solidFill>
                <a:uFill>
                  <a:solidFill>
                    <a:srgbClr val="F9F9F9"/>
                  </a:solidFill>
                </a:uFill>
              </a:rPr>
              <a:t>: Hero</a:t>
            </a:r>
            <a:endParaRPr sz="6000" spc="-142" dirty="0">
              <a:solidFill>
                <a:schemeClr val="accent2"/>
              </a:solidFill>
              <a:uFill>
                <a:solidFill>
                  <a:srgbClr val="F9F9F9"/>
                </a:solidFill>
              </a:uFill>
            </a:endParaRPr>
          </a:p>
        </p:txBody>
      </p:sp>
    </p:spTree>
    <p:extLst>
      <p:ext uri="{BB962C8B-B14F-4D97-AF65-F5344CB8AC3E}">
        <p14:creationId xmlns:p14="http://schemas.microsoft.com/office/powerpoint/2010/main" val="149870813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body" idx="4294967295"/>
          </p:nvPr>
        </p:nvSpPr>
        <p:spPr>
          <a:xfrm>
            <a:off x="650240" y="2167466"/>
            <a:ext cx="11704320" cy="7051125"/>
          </a:xfrm>
          <a:prstGeom prst="rect">
            <a:avLst/>
          </a:prstGeom>
        </p:spPr>
        <p:txBody>
          <a:bodyPr>
            <a:normAutofit lnSpcReduction="10000"/>
          </a:bodyPr>
          <a:lstStyle/>
          <a:p>
            <a:pPr marL="0" indent="0">
              <a:buNone/>
              <a:defRPr sz="1800">
                <a:solidFill>
                  <a:srgbClr val="000000"/>
                </a:solidFill>
                <a:uFillTx/>
              </a:defRPr>
            </a:pPr>
            <a:r>
              <a:rPr sz="4600" b="1" dirty="0">
                <a:solidFill>
                  <a:srgbClr val="828852"/>
                </a:solidFill>
                <a:uFill>
                  <a:solidFill>
                    <a:srgbClr val="FFFFFF"/>
                  </a:solidFill>
                </a:uFill>
              </a:rPr>
              <a:t>Plot </a:t>
            </a:r>
          </a:p>
          <a:p>
            <a:pPr marL="520184" lvl="1" indent="0">
              <a:spcBef>
                <a:spcPts val="427"/>
              </a:spcBef>
              <a:buClr>
                <a:srgbClr val="D5903E"/>
              </a:buClr>
              <a:buNone/>
              <a:defRPr sz="1800">
                <a:solidFill>
                  <a:srgbClr val="000000"/>
                </a:solidFill>
                <a:uFillTx/>
              </a:defRPr>
            </a:pPr>
            <a:r>
              <a:rPr sz="4600" dirty="0">
                <a:solidFill>
                  <a:srgbClr val="828852"/>
                </a:solidFill>
                <a:uFill>
                  <a:solidFill>
                    <a:srgbClr val="FFFFFF"/>
                  </a:solidFill>
                </a:uFill>
              </a:rPr>
              <a:t>Unified plot = Exposition, rising action, climax, falling action, resolution</a:t>
            </a:r>
            <a:endParaRPr sz="3400" dirty="0">
              <a:solidFill>
                <a:srgbClr val="828852"/>
              </a:solidFill>
              <a:uFill>
                <a:solidFill>
                  <a:srgbClr val="FEFAC9"/>
                </a:solidFill>
              </a:uFill>
            </a:endParaRPr>
          </a:p>
          <a:p>
            <a:pPr marL="0" indent="0">
              <a:buNone/>
              <a:defRPr sz="1800">
                <a:solidFill>
                  <a:srgbClr val="000000"/>
                </a:solidFill>
                <a:uFillTx/>
              </a:defRPr>
            </a:pPr>
            <a:r>
              <a:rPr sz="4600" b="1" dirty="0">
                <a:solidFill>
                  <a:srgbClr val="828852"/>
                </a:solidFill>
                <a:uFill>
                  <a:solidFill>
                    <a:srgbClr val="FFFFFF"/>
                  </a:solidFill>
                </a:uFill>
              </a:rPr>
              <a:t>Single action </a:t>
            </a:r>
            <a:r>
              <a:rPr lang="en-US" sz="4600" b="1" dirty="0">
                <a:solidFill>
                  <a:srgbClr val="828852"/>
                </a:solidFill>
                <a:uFill>
                  <a:solidFill>
                    <a:srgbClr val="FFFFFF"/>
                  </a:solidFill>
                </a:uFill>
              </a:rPr>
              <a:t>, single protagonist</a:t>
            </a:r>
          </a:p>
          <a:p>
            <a:pPr marL="0" indent="0">
              <a:buNone/>
              <a:defRPr sz="1800">
                <a:solidFill>
                  <a:srgbClr val="000000"/>
                </a:solidFill>
                <a:uFillTx/>
              </a:defRPr>
            </a:pPr>
            <a:r>
              <a:rPr sz="4600" b="1" dirty="0">
                <a:solidFill>
                  <a:srgbClr val="828852"/>
                </a:solidFill>
                <a:uFill>
                  <a:solidFill>
                    <a:srgbClr val="FFFFFF"/>
                  </a:solidFill>
                </a:uFill>
              </a:rPr>
              <a:t>Reversals of fortune</a:t>
            </a:r>
          </a:p>
          <a:p>
            <a:pPr marL="0" indent="0">
              <a:buNone/>
              <a:defRPr sz="1800">
                <a:solidFill>
                  <a:srgbClr val="000000"/>
                </a:solidFill>
                <a:uFillTx/>
              </a:defRPr>
            </a:pPr>
            <a:r>
              <a:rPr sz="4600" b="1" dirty="0">
                <a:solidFill>
                  <a:srgbClr val="828852"/>
                </a:solidFill>
                <a:uFill>
                  <a:solidFill>
                    <a:srgbClr val="FFFFFF"/>
                  </a:solidFill>
                </a:uFill>
              </a:rPr>
              <a:t>Final recognition of truth</a:t>
            </a:r>
          </a:p>
        </p:txBody>
      </p:sp>
      <p:sp>
        <p:nvSpPr>
          <p:cNvPr id="63" name="Shape 63"/>
          <p:cNvSpPr>
            <a:spLocks noGrp="1"/>
          </p:cNvSpPr>
          <p:nvPr>
            <p:ph type="title"/>
          </p:nvPr>
        </p:nvSpPr>
        <p:spPr>
          <a:xfrm>
            <a:off x="650240" y="216747"/>
            <a:ext cx="11704320" cy="1733973"/>
          </a:xfrm>
          <a:prstGeom prst="rect">
            <a:avLst/>
          </a:prstGeom>
        </p:spPr>
        <p:txBody>
          <a:bodyPr/>
          <a:lstStyle>
            <a:lvl1pPr>
              <a:defRPr b="1"/>
            </a:lvl1pPr>
          </a:lstStyle>
          <a:p>
            <a:pPr lvl="0">
              <a:defRPr sz="1800" b="0" spc="0">
                <a:solidFill>
                  <a:srgbClr val="000000"/>
                </a:solidFill>
                <a:uFillTx/>
              </a:defRPr>
            </a:pPr>
            <a:r>
              <a:rPr sz="6000" spc="-142" dirty="0">
                <a:solidFill>
                  <a:schemeClr val="accent2"/>
                </a:solidFill>
                <a:uFill>
                  <a:solidFill>
                    <a:srgbClr val="F9F9F9"/>
                  </a:solidFill>
                </a:uFill>
              </a:rPr>
              <a:t>Tragic Pattern</a:t>
            </a:r>
            <a:r>
              <a:rPr lang="en-US" sz="6000" spc="-142" dirty="0">
                <a:solidFill>
                  <a:schemeClr val="accent2"/>
                </a:solidFill>
                <a:uFill>
                  <a:solidFill>
                    <a:srgbClr val="F9F9F9"/>
                  </a:solidFill>
                </a:uFill>
              </a:rPr>
              <a:t>: Plot</a:t>
            </a:r>
            <a:endParaRPr sz="6000" spc="-142" dirty="0">
              <a:solidFill>
                <a:schemeClr val="accent2"/>
              </a:solidFill>
              <a:uFill>
                <a:solidFill>
                  <a:srgbClr val="F9F9F9"/>
                </a:solidFill>
              </a:uFill>
            </a:endParaRPr>
          </a:p>
        </p:txBody>
      </p:sp>
    </p:spTree>
    <p:extLst>
      <p:ext uri="{BB962C8B-B14F-4D97-AF65-F5344CB8AC3E}">
        <p14:creationId xmlns:p14="http://schemas.microsoft.com/office/powerpoint/2010/main" val="11219044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body" idx="4294967295"/>
          </p:nvPr>
        </p:nvSpPr>
        <p:spPr>
          <a:xfrm>
            <a:off x="650240" y="2167467"/>
            <a:ext cx="11704320" cy="6502400"/>
          </a:xfrm>
          <a:prstGeom prst="rect">
            <a:avLst/>
          </a:prstGeom>
        </p:spPr>
        <p:txBody>
          <a:bodyPr/>
          <a:lstStyle/>
          <a:p>
            <a:pPr marL="1040368" lvl="1" indent="-520184">
              <a:spcBef>
                <a:spcPts val="427"/>
              </a:spcBef>
              <a:buClr>
                <a:srgbClr val="D5903E"/>
              </a:buClr>
              <a:defRPr sz="1800">
                <a:solidFill>
                  <a:srgbClr val="000000"/>
                </a:solidFill>
                <a:uFillTx/>
              </a:defRPr>
            </a:pPr>
            <a:r>
              <a:rPr sz="4600" dirty="0">
                <a:solidFill>
                  <a:schemeClr val="accent2"/>
                </a:solidFill>
                <a:uFill>
                  <a:solidFill>
                    <a:srgbClr val="FEFAC9"/>
                  </a:solidFill>
                </a:uFill>
              </a:rPr>
              <a:t>Experiences pity and fear</a:t>
            </a:r>
            <a:endParaRPr sz="3400" dirty="0">
              <a:solidFill>
                <a:schemeClr val="accent2"/>
              </a:solidFill>
              <a:uFill>
                <a:solidFill>
                  <a:srgbClr val="FEFAC9"/>
                </a:solidFill>
              </a:uFill>
            </a:endParaRPr>
          </a:p>
          <a:p>
            <a:pPr marL="1040368" lvl="1" indent="-520184">
              <a:spcBef>
                <a:spcPts val="427"/>
              </a:spcBef>
              <a:buClr>
                <a:srgbClr val="D5903E"/>
              </a:buClr>
              <a:defRPr sz="1800">
                <a:solidFill>
                  <a:srgbClr val="000000"/>
                </a:solidFill>
                <a:uFillTx/>
              </a:defRPr>
            </a:pPr>
            <a:r>
              <a:rPr sz="4600" dirty="0">
                <a:solidFill>
                  <a:schemeClr val="accent2"/>
                </a:solidFill>
                <a:uFill>
                  <a:solidFill>
                    <a:srgbClr val="FEFAC9"/>
                  </a:solidFill>
                </a:uFill>
              </a:rPr>
              <a:t>Catharsis – emotional cleansing</a:t>
            </a:r>
          </a:p>
        </p:txBody>
      </p:sp>
      <p:sp>
        <p:nvSpPr>
          <p:cNvPr id="66" name="Shape 66"/>
          <p:cNvSpPr>
            <a:spLocks noGrp="1"/>
          </p:cNvSpPr>
          <p:nvPr>
            <p:ph type="title"/>
          </p:nvPr>
        </p:nvSpPr>
        <p:spPr>
          <a:xfrm>
            <a:off x="650240" y="216747"/>
            <a:ext cx="11704320" cy="1733973"/>
          </a:xfrm>
          <a:prstGeom prst="rect">
            <a:avLst/>
          </a:prstGeom>
        </p:spPr>
        <p:txBody>
          <a:bodyPr/>
          <a:lstStyle>
            <a:lvl1pPr>
              <a:defRPr b="1"/>
            </a:lvl1pPr>
          </a:lstStyle>
          <a:p>
            <a:pPr lvl="0">
              <a:defRPr sz="1800" b="0" spc="0">
                <a:solidFill>
                  <a:srgbClr val="000000"/>
                </a:solidFill>
                <a:uFillTx/>
              </a:defRPr>
            </a:pPr>
            <a:r>
              <a:rPr sz="6000" spc="-142" dirty="0">
                <a:solidFill>
                  <a:schemeClr val="accent2"/>
                </a:solidFill>
                <a:uFill>
                  <a:solidFill>
                    <a:srgbClr val="F9F9F9"/>
                  </a:solidFill>
                </a:uFill>
              </a:rPr>
              <a:t>Tragic Pattern</a:t>
            </a:r>
            <a:r>
              <a:rPr lang="en-US" sz="6000" spc="-142" dirty="0">
                <a:solidFill>
                  <a:schemeClr val="accent2"/>
                </a:solidFill>
                <a:uFill>
                  <a:solidFill>
                    <a:srgbClr val="F9F9F9"/>
                  </a:solidFill>
                </a:uFill>
              </a:rPr>
              <a:t>: Audience</a:t>
            </a:r>
            <a:endParaRPr sz="6000" spc="-142" dirty="0">
              <a:solidFill>
                <a:schemeClr val="accent2"/>
              </a:solidFill>
              <a:uFill>
                <a:solidFill>
                  <a:srgbClr val="F9F9F9"/>
                </a:solidFill>
              </a:uFill>
            </a:endParaRPr>
          </a:p>
        </p:txBody>
      </p:sp>
    </p:spTree>
    <p:extLst>
      <p:ext uri="{BB962C8B-B14F-4D97-AF65-F5344CB8AC3E}">
        <p14:creationId xmlns:p14="http://schemas.microsoft.com/office/powerpoint/2010/main" val="405414988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prstGeom prst="rect">
            <a:avLst/>
          </a:prstGeom>
        </p:spPr>
        <p:txBody>
          <a:bodyPr/>
          <a:lstStyle/>
          <a:p>
            <a:r>
              <a:t>dramatic devices</a:t>
            </a:r>
          </a:p>
        </p:txBody>
      </p:sp>
      <p:sp>
        <p:nvSpPr>
          <p:cNvPr id="133" name="Shape 133"/>
          <p:cNvSpPr>
            <a:spLocks noGrp="1"/>
          </p:cNvSpPr>
          <p:nvPr>
            <p:ph type="body" idx="1"/>
          </p:nvPr>
        </p:nvSpPr>
        <p:spPr>
          <a:prstGeom prst="rect">
            <a:avLst/>
          </a:prstGeom>
        </p:spPr>
        <p:txBody>
          <a:bodyPr>
            <a:normAutofit fontScale="85000" lnSpcReduction="10000"/>
          </a:bodyPr>
          <a:lstStyle/>
          <a:p>
            <a:pPr marL="0" indent="0" defTabSz="519937">
              <a:spcBef>
                <a:spcPts val="4600"/>
              </a:spcBef>
              <a:buNone/>
              <a:defRPr sz="3204" b="1">
                <a:effectLst>
                  <a:outerShdw blurRad="22606" dist="11303" rotWithShape="0">
                    <a:srgbClr val="FFFFFF">
                      <a:alpha val="45000"/>
                    </a:srgbClr>
                  </a:outerShdw>
                </a:effectLst>
              </a:defRPr>
            </a:pPr>
            <a:r>
              <a:rPr dirty="0"/>
              <a:t>MORALITY PLAY</a:t>
            </a:r>
            <a:r>
              <a:rPr lang="en-US" dirty="0"/>
              <a:t>: </a:t>
            </a:r>
            <a:r>
              <a:rPr lang="en-US" b="1" dirty="0"/>
              <a:t>The focus of the plot in a morality play is the conflict within the main character’s soul</a:t>
            </a:r>
            <a:endParaRPr dirty="0"/>
          </a:p>
          <a:p>
            <a:pPr marL="384302" indent="-384302" defTabSz="519937">
              <a:spcBef>
                <a:spcPts val="4600"/>
              </a:spcBef>
              <a:buBlip>
                <a:blip r:embed="rId3"/>
              </a:buBlip>
              <a:defRPr sz="3204">
                <a:effectLst>
                  <a:outerShdw blurRad="22606" dist="11303" rotWithShape="0">
                    <a:srgbClr val="FFFFFF">
                      <a:alpha val="45000"/>
                    </a:srgbClr>
                  </a:outerShdw>
                </a:effectLst>
              </a:defRPr>
            </a:pPr>
            <a:r>
              <a:rPr lang="en-US" dirty="0"/>
              <a:t>I</a:t>
            </a:r>
            <a:r>
              <a:rPr dirty="0"/>
              <a:t>nfluential in the later half of the 15th century</a:t>
            </a:r>
            <a:endParaRPr lang="en-US" dirty="0"/>
          </a:p>
          <a:p>
            <a:pPr marL="384302" indent="-384302" defTabSz="519937">
              <a:spcBef>
                <a:spcPts val="4600"/>
              </a:spcBef>
              <a:buBlip>
                <a:blip r:embed="rId3"/>
              </a:buBlip>
              <a:defRPr sz="3204">
                <a:effectLst>
                  <a:outerShdw blurRad="22606" dist="11303" rotWithShape="0">
                    <a:srgbClr val="FFFFFF">
                      <a:alpha val="45000"/>
                    </a:srgbClr>
                  </a:outerShdw>
                </a:effectLst>
              </a:defRPr>
            </a:pPr>
            <a:r>
              <a:rPr lang="en-US" dirty="0"/>
              <a:t>Main </a:t>
            </a:r>
            <a:r>
              <a:rPr dirty="0"/>
              <a:t>theme</a:t>
            </a:r>
            <a:r>
              <a:rPr lang="en-US" dirty="0"/>
              <a:t>:</a:t>
            </a:r>
            <a:r>
              <a:rPr dirty="0"/>
              <a:t> religious</a:t>
            </a:r>
            <a:r>
              <a:rPr lang="en-US" dirty="0"/>
              <a:t>;</a:t>
            </a:r>
            <a:r>
              <a:rPr dirty="0"/>
              <a:t> specifically</a:t>
            </a:r>
            <a:r>
              <a:rPr lang="en-US" dirty="0"/>
              <a:t>,</a:t>
            </a:r>
            <a:r>
              <a:rPr dirty="0"/>
              <a:t> </a:t>
            </a:r>
            <a:r>
              <a:rPr u="sng" dirty="0"/>
              <a:t>the conflict of good and evil in man</a:t>
            </a:r>
            <a:endParaRPr lang="en-US" u="sng" dirty="0"/>
          </a:p>
          <a:p>
            <a:pPr marL="384302" indent="-384302" defTabSz="519937">
              <a:spcBef>
                <a:spcPts val="4600"/>
              </a:spcBef>
              <a:buBlip>
                <a:blip r:embed="rId3"/>
              </a:buBlip>
              <a:defRPr sz="3204">
                <a:effectLst>
                  <a:outerShdw blurRad="22606" dist="11303" rotWithShape="0">
                    <a:srgbClr val="FFFFFF">
                      <a:alpha val="45000"/>
                    </a:srgbClr>
                  </a:outerShdw>
                </a:effectLst>
              </a:defRPr>
            </a:pPr>
            <a:r>
              <a:rPr dirty="0"/>
              <a:t> </a:t>
            </a:r>
            <a:r>
              <a:rPr lang="en-US" dirty="0"/>
              <a:t>Main</a:t>
            </a:r>
            <a:r>
              <a:rPr dirty="0"/>
              <a:t> character</a:t>
            </a:r>
            <a:r>
              <a:rPr lang="en-US" dirty="0"/>
              <a:t>:</a:t>
            </a:r>
            <a:r>
              <a:rPr dirty="0"/>
              <a:t> </a:t>
            </a:r>
            <a:r>
              <a:rPr u="sng" dirty="0"/>
              <a:t>every man</a:t>
            </a:r>
            <a:r>
              <a:rPr lang="en-US" u="sng" dirty="0"/>
              <a:t>; </a:t>
            </a:r>
            <a:r>
              <a:rPr u="sng" dirty="0"/>
              <a:t>suffer</a:t>
            </a:r>
            <a:r>
              <a:rPr lang="en-US" u="sng" dirty="0"/>
              <a:t>ing</a:t>
            </a:r>
            <a:r>
              <a:rPr u="sng" dirty="0"/>
              <a:t> temptations and conflicts </a:t>
            </a:r>
            <a:r>
              <a:rPr dirty="0"/>
              <a:t>and </a:t>
            </a:r>
            <a:r>
              <a:rPr u="sng" dirty="0"/>
              <a:t>mak</a:t>
            </a:r>
            <a:r>
              <a:rPr lang="en-US" u="sng" dirty="0"/>
              <a:t>ing</a:t>
            </a:r>
            <a:r>
              <a:rPr u="sng" dirty="0"/>
              <a:t> moral decisions</a:t>
            </a:r>
            <a:endParaRPr lang="en-US" u="sng" dirty="0"/>
          </a:p>
          <a:p>
            <a:pPr marL="384302" indent="-384302" defTabSz="519937">
              <a:spcBef>
                <a:spcPts val="4600"/>
              </a:spcBef>
              <a:buBlip>
                <a:blip r:embed="rId3"/>
              </a:buBlip>
              <a:defRPr sz="3204">
                <a:effectLst>
                  <a:outerShdw blurRad="22606" dist="11303" rotWithShape="0">
                    <a:srgbClr val="FFFFFF">
                      <a:alpha val="45000"/>
                    </a:srgbClr>
                  </a:outerShdw>
                </a:effectLst>
              </a:defRPr>
            </a:pPr>
            <a:r>
              <a:rPr lang="en-US" dirty="0"/>
              <a:t>O</a:t>
            </a:r>
            <a:r>
              <a:rPr dirty="0"/>
              <a:t>ther characters are introduced to remind the main character of his moral obligation</a:t>
            </a:r>
            <a:r>
              <a:rPr lang="en-US" dirty="0"/>
              <a:t>s</a:t>
            </a:r>
            <a:endParaRP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prstGeom prst="rect">
            <a:avLst/>
          </a:prstGeom>
        </p:spPr>
        <p:txBody>
          <a:bodyPr/>
          <a:lstStyle/>
          <a:p>
            <a:r>
              <a:t>Dramatic Devices</a:t>
            </a:r>
          </a:p>
        </p:txBody>
      </p:sp>
      <p:sp>
        <p:nvSpPr>
          <p:cNvPr id="136" name="Shape 136"/>
          <p:cNvSpPr>
            <a:spLocks noGrp="1"/>
          </p:cNvSpPr>
          <p:nvPr>
            <p:ph type="body" idx="1"/>
          </p:nvPr>
        </p:nvSpPr>
        <p:spPr>
          <a:xfrm>
            <a:off x="546100" y="2095500"/>
            <a:ext cx="11353800" cy="6223000"/>
          </a:xfrm>
          <a:prstGeom prst="rect">
            <a:avLst/>
          </a:prstGeom>
        </p:spPr>
        <p:txBody>
          <a:bodyPr/>
          <a:lstStyle/>
          <a:p>
            <a:pPr>
              <a:buBlip>
                <a:blip r:embed="rId2"/>
              </a:buBlip>
              <a:defRPr b="1"/>
            </a:pPr>
            <a:r>
              <a:rPr dirty="0"/>
              <a:t>ARCHETYPE </a:t>
            </a:r>
            <a:r>
              <a:rPr b="0" dirty="0"/>
              <a:t>(a "template" of a persona; a very typical example of a person or thing)</a:t>
            </a:r>
          </a:p>
          <a:p>
            <a:pPr>
              <a:buBlip>
                <a:blip r:embed="rId2"/>
              </a:buBlip>
              <a:defRPr b="1"/>
            </a:pPr>
            <a:r>
              <a:rPr b="0" dirty="0"/>
              <a:t>Examples: The Hero, the Damsel in Distress, the Social Outcast, the Trickster</a:t>
            </a:r>
          </a:p>
          <a:p>
            <a:pPr>
              <a:buBlip>
                <a:blip r:embed="rId2"/>
              </a:buBlip>
              <a:defRPr b="1"/>
            </a:pPr>
            <a:r>
              <a:rPr b="0" dirty="0"/>
              <a:t>Dr. Faustus = The Magician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lstStyle/>
          <a:p>
            <a:r>
              <a:rPr lang="en-US" dirty="0"/>
              <a:t>Magician Archetype:</a:t>
            </a:r>
            <a:endParaRPr dirty="0"/>
          </a:p>
        </p:txBody>
      </p:sp>
      <p:sp>
        <p:nvSpPr>
          <p:cNvPr id="139" name="Shape 139"/>
          <p:cNvSpPr>
            <a:spLocks noGrp="1"/>
          </p:cNvSpPr>
          <p:nvPr>
            <p:ph type="body" idx="1"/>
          </p:nvPr>
        </p:nvSpPr>
        <p:spPr>
          <a:xfrm>
            <a:off x="622299" y="2362200"/>
            <a:ext cx="12065000" cy="7061200"/>
          </a:xfrm>
          <a:prstGeom prst="rect">
            <a:avLst/>
          </a:prstGeom>
        </p:spPr>
        <p:txBody>
          <a:bodyPr lIns="0" tIns="0" rIns="0" bIns="0">
            <a:normAutofit lnSpcReduction="10000"/>
          </a:bodyPr>
          <a:lstStyle/>
          <a:p>
            <a:pPr marL="407451" indent="-407451" defTabSz="461518">
              <a:spcBef>
                <a:spcPts val="4100"/>
              </a:spcBef>
              <a:buBlip>
                <a:blip r:embed="rId2"/>
              </a:buBlip>
              <a:defRPr sz="3397" b="1">
                <a:effectLst>
                  <a:outerShdw blurRad="20066" dist="10033" rotWithShape="0">
                    <a:srgbClr val="FFFFFF">
                      <a:alpha val="45000"/>
                    </a:srgbClr>
                  </a:outerShdw>
                </a:effectLst>
              </a:defRPr>
            </a:pPr>
            <a:r>
              <a:rPr dirty="0"/>
              <a:t>THE MAGICIAN</a:t>
            </a:r>
          </a:p>
          <a:p>
            <a:pPr marL="341122" indent="-341122" defTabSz="461518">
              <a:spcBef>
                <a:spcPts val="4100"/>
              </a:spcBef>
              <a:buBlip>
                <a:blip r:embed="rId2"/>
              </a:buBlip>
              <a:defRPr sz="2844">
                <a:effectLst>
                  <a:outerShdw blurRad="20066" dist="10033" rotWithShape="0">
                    <a:srgbClr val="FFFFFF">
                      <a:alpha val="45000"/>
                    </a:srgbClr>
                  </a:outerShdw>
                </a:effectLst>
              </a:defRPr>
            </a:pPr>
            <a:r>
              <a:rPr dirty="0"/>
              <a:t>Motto: I make things happen</a:t>
            </a:r>
          </a:p>
          <a:p>
            <a:pPr marL="341122" indent="-341122" defTabSz="461518">
              <a:spcBef>
                <a:spcPts val="4100"/>
              </a:spcBef>
              <a:buBlip>
                <a:blip r:embed="rId2"/>
              </a:buBlip>
              <a:defRPr sz="2844">
                <a:effectLst>
                  <a:outerShdw blurRad="20066" dist="10033" rotWithShape="0">
                    <a:srgbClr val="FFFFFF">
                      <a:alpha val="45000"/>
                    </a:srgbClr>
                  </a:outerShdw>
                </a:effectLst>
              </a:defRPr>
            </a:pPr>
            <a:r>
              <a:rPr dirty="0"/>
              <a:t>Core desire: understanding the fundamental laws of the universe</a:t>
            </a:r>
          </a:p>
          <a:p>
            <a:pPr marL="341122" indent="-341122" defTabSz="461518">
              <a:spcBef>
                <a:spcPts val="4100"/>
              </a:spcBef>
              <a:buBlip>
                <a:blip r:embed="rId2"/>
              </a:buBlip>
              <a:defRPr sz="2844">
                <a:effectLst>
                  <a:outerShdw blurRad="20066" dist="10033" rotWithShape="0">
                    <a:srgbClr val="FFFFFF">
                      <a:alpha val="45000"/>
                    </a:srgbClr>
                  </a:outerShdw>
                </a:effectLst>
              </a:defRPr>
            </a:pPr>
            <a:r>
              <a:rPr dirty="0"/>
              <a:t>Goal: to make dreams come true</a:t>
            </a:r>
            <a:r>
              <a:rPr lang="en-US" dirty="0"/>
              <a:t> (POWER)</a:t>
            </a:r>
            <a:endParaRPr dirty="0"/>
          </a:p>
          <a:p>
            <a:pPr marL="341122" indent="-341122" defTabSz="461518">
              <a:spcBef>
                <a:spcPts val="4100"/>
              </a:spcBef>
              <a:buBlip>
                <a:blip r:embed="rId2"/>
              </a:buBlip>
              <a:defRPr sz="2844">
                <a:effectLst>
                  <a:outerShdw blurRad="20066" dist="10033" rotWithShape="0">
                    <a:srgbClr val="FFFFFF">
                      <a:alpha val="45000"/>
                    </a:srgbClr>
                  </a:outerShdw>
                </a:effectLst>
              </a:defRPr>
            </a:pPr>
            <a:r>
              <a:rPr dirty="0"/>
              <a:t>Greatest fear: unintended negative consequences</a:t>
            </a:r>
          </a:p>
          <a:p>
            <a:pPr marL="341122" indent="-341122" defTabSz="461518">
              <a:spcBef>
                <a:spcPts val="4100"/>
              </a:spcBef>
              <a:buBlip>
                <a:blip r:embed="rId2"/>
              </a:buBlip>
              <a:defRPr sz="2844">
                <a:effectLst>
                  <a:outerShdw blurRad="20066" dist="10033" rotWithShape="0">
                    <a:srgbClr val="FFFFFF">
                      <a:alpha val="45000"/>
                    </a:srgbClr>
                  </a:outerShdw>
                </a:effectLst>
              </a:defRPr>
            </a:pPr>
            <a:r>
              <a:rPr dirty="0"/>
              <a:t>Talent: finding solutions</a:t>
            </a:r>
          </a:p>
          <a:p>
            <a:pPr marL="341122" indent="-341122" defTabSz="461518">
              <a:spcBef>
                <a:spcPts val="4100"/>
              </a:spcBef>
              <a:buBlip>
                <a:blip r:embed="rId2"/>
              </a:buBlip>
              <a:defRPr sz="2844">
                <a:effectLst>
                  <a:outerShdw blurRad="20066" dist="10033" rotWithShape="0">
                    <a:srgbClr val="FFFFFF">
                      <a:alpha val="45000"/>
                    </a:srgbClr>
                  </a:outerShdw>
                </a:effectLst>
              </a:defRPr>
            </a:pPr>
            <a:r>
              <a:rPr dirty="0"/>
              <a:t>The Magician is also known as: The visionary, catalyst, inventor, charismatic leader, shaman, healer, medicine man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Kyoto">
  <a:themeElements>
    <a:clrScheme name="Kyoto">
      <a:dk1>
        <a:srgbClr val="4F5C3F"/>
      </a:dk1>
      <a:lt1>
        <a:srgbClr val="3A1D5C"/>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50</TotalTime>
  <Words>727</Words>
  <Application>Microsoft Macintosh PowerPoint</Application>
  <PresentationFormat>Custom</PresentationFormat>
  <Paragraphs>69</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Avenir</vt:lpstr>
      <vt:lpstr>Georgia</vt:lpstr>
      <vt:lpstr>Hoefler Text</vt:lpstr>
      <vt:lpstr>Palatino</vt:lpstr>
      <vt:lpstr>Zapf Dingbats</vt:lpstr>
      <vt:lpstr>Kyoto</vt:lpstr>
      <vt:lpstr>DR. FAUSTUS</vt:lpstr>
      <vt:lpstr>Author:  Christopher MARLOWE</vt:lpstr>
      <vt:lpstr>dramatic devices</vt:lpstr>
      <vt:lpstr>Tragic Pattern: Hero</vt:lpstr>
      <vt:lpstr>Tragic Pattern: Plot</vt:lpstr>
      <vt:lpstr>Tragic Pattern: Audience</vt:lpstr>
      <vt:lpstr>dramatic devices</vt:lpstr>
      <vt:lpstr>Dramatic Devices</vt:lpstr>
      <vt:lpstr>Magician Archetype:</vt:lpstr>
      <vt:lpstr>Dramatic Devices</vt:lpstr>
      <vt:lpstr> THEMes (As you read, keep track of themes and note their significance in the play) </vt:lpstr>
      <vt:lpstr>Motif:  an element that recurs significantly throughout a narrative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FAUSTUS</dc:title>
  <cp:lastModifiedBy>Truman Towner2</cp:lastModifiedBy>
  <cp:revision>6</cp:revision>
  <dcterms:modified xsi:type="dcterms:W3CDTF">2022-09-12T12:08:30Z</dcterms:modified>
</cp:coreProperties>
</file>